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69" r:id="rId5"/>
    <p:sldId id="258" r:id="rId6"/>
    <p:sldId id="260" r:id="rId7"/>
    <p:sldId id="261" r:id="rId8"/>
    <p:sldId id="262" r:id="rId9"/>
    <p:sldId id="263" r:id="rId10"/>
    <p:sldId id="264" r:id="rId11"/>
    <p:sldId id="265" r:id="rId12"/>
    <p:sldId id="266" r:id="rId13"/>
    <p:sldId id="267" r:id="rId14"/>
    <p:sldId id="268" r:id="rId15"/>
    <p:sldId id="259"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D9E5A-8079-462B-B65F-2A512FA78024}" type="datetimeFigureOut">
              <a:rPr lang="en-ZA" smtClean="0"/>
              <a:t>2015/06/29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FC1B2-48D6-4821-B3D7-9D8A44A75475}" type="slidenum">
              <a:rPr lang="en-ZA" smtClean="0"/>
              <a:t>‹#›</a:t>
            </a:fld>
            <a:endParaRPr lang="en-ZA"/>
          </a:p>
        </p:txBody>
      </p:sp>
    </p:spTree>
    <p:extLst>
      <p:ext uri="{BB962C8B-B14F-4D97-AF65-F5344CB8AC3E}">
        <p14:creationId xmlns:p14="http://schemas.microsoft.com/office/powerpoint/2010/main" val="50775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E4FC1B2-48D6-4821-B3D7-9D8A44A75475}" type="slidenum">
              <a:rPr lang="en-ZA" smtClean="0"/>
              <a:t>2</a:t>
            </a:fld>
            <a:endParaRPr lang="en-ZA"/>
          </a:p>
        </p:txBody>
      </p:sp>
    </p:spTree>
    <p:extLst>
      <p:ext uri="{BB962C8B-B14F-4D97-AF65-F5344CB8AC3E}">
        <p14:creationId xmlns:p14="http://schemas.microsoft.com/office/powerpoint/2010/main" val="154025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B-BBEE Overview plus</a:t>
            </a:r>
            <a:r>
              <a:rPr lang="en-ZA" baseline="0" dirty="0" smtClean="0"/>
              <a:t> SANEC </a:t>
            </a:r>
            <a:endParaRPr lang="en-ZA" dirty="0"/>
          </a:p>
        </p:txBody>
      </p:sp>
      <p:sp>
        <p:nvSpPr>
          <p:cNvPr id="4" name="Slide Number Placeholder 3"/>
          <p:cNvSpPr>
            <a:spLocks noGrp="1"/>
          </p:cNvSpPr>
          <p:nvPr>
            <p:ph type="sldNum" sz="quarter" idx="10"/>
          </p:nvPr>
        </p:nvSpPr>
        <p:spPr/>
        <p:txBody>
          <a:bodyPr/>
          <a:lstStyle/>
          <a:p>
            <a:fld id="{5E4FC1B2-48D6-4821-B3D7-9D8A44A75475}" type="slidenum">
              <a:rPr lang="en-ZA" smtClean="0"/>
              <a:t>4</a:t>
            </a:fld>
            <a:endParaRPr lang="en-ZA"/>
          </a:p>
        </p:txBody>
      </p:sp>
    </p:spTree>
    <p:extLst>
      <p:ext uri="{BB962C8B-B14F-4D97-AF65-F5344CB8AC3E}">
        <p14:creationId xmlns:p14="http://schemas.microsoft.com/office/powerpoint/2010/main" val="410064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Clr>
                <a:srgbClr val="FEDA09"/>
              </a:buClr>
              <a:buFont typeface="Wingdings" charset="2"/>
              <a:buChar char="u"/>
            </a:pPr>
            <a:r>
              <a:rPr lang="en-US" dirty="0" smtClean="0"/>
              <a:t>BBBEE programme advisory</a:t>
            </a:r>
          </a:p>
          <a:p>
            <a:pPr>
              <a:lnSpc>
                <a:spcPct val="120000"/>
              </a:lnSpc>
              <a:buClr>
                <a:srgbClr val="FEDA09"/>
              </a:buClr>
              <a:buFont typeface="Wingdings" charset="2"/>
              <a:buChar char="u"/>
            </a:pPr>
            <a:r>
              <a:rPr lang="en-US" dirty="0" smtClean="0"/>
              <a:t>Division Strategy for divisions within large corporates</a:t>
            </a:r>
          </a:p>
          <a:p>
            <a:pPr>
              <a:lnSpc>
                <a:spcPct val="120000"/>
              </a:lnSpc>
              <a:buClr>
                <a:srgbClr val="FEDA09"/>
              </a:buClr>
              <a:buFont typeface="Wingdings" charset="2"/>
              <a:buChar char="u"/>
            </a:pPr>
            <a:r>
              <a:rPr lang="en-US" dirty="0" smtClean="0"/>
              <a:t>Industry trends analysis</a:t>
            </a:r>
          </a:p>
          <a:p>
            <a:pPr>
              <a:lnSpc>
                <a:spcPct val="120000"/>
              </a:lnSpc>
              <a:buClr>
                <a:srgbClr val="FEDA09"/>
              </a:buClr>
              <a:buFont typeface="Wingdings" charset="2"/>
              <a:buChar char="u"/>
            </a:pPr>
            <a:r>
              <a:rPr lang="en-US" dirty="0" smtClean="0"/>
              <a:t>Xxxx</a:t>
            </a:r>
          </a:p>
          <a:p>
            <a:endParaRPr lang="en-ZA" dirty="0"/>
          </a:p>
        </p:txBody>
      </p:sp>
      <p:sp>
        <p:nvSpPr>
          <p:cNvPr id="4" name="Slide Number Placeholder 3"/>
          <p:cNvSpPr>
            <a:spLocks noGrp="1"/>
          </p:cNvSpPr>
          <p:nvPr>
            <p:ph type="sldNum" sz="quarter" idx="10"/>
          </p:nvPr>
        </p:nvSpPr>
        <p:spPr/>
        <p:txBody>
          <a:bodyPr/>
          <a:lstStyle/>
          <a:p>
            <a:fld id="{C62D81AD-1C3B-4C4C-BE67-226928FDB0B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2422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Clr>
                <a:srgbClr val="FEDA09"/>
              </a:buClr>
              <a:buFont typeface="Wingdings" charset="2"/>
              <a:buChar char="u"/>
            </a:pPr>
            <a:r>
              <a:rPr lang="en-US" dirty="0" smtClean="0"/>
              <a:t>BBBEE programme advisory</a:t>
            </a:r>
          </a:p>
          <a:p>
            <a:pPr>
              <a:lnSpc>
                <a:spcPct val="120000"/>
              </a:lnSpc>
              <a:buClr>
                <a:srgbClr val="FEDA09"/>
              </a:buClr>
              <a:buFont typeface="Wingdings" charset="2"/>
              <a:buChar char="u"/>
            </a:pPr>
            <a:r>
              <a:rPr lang="en-US" dirty="0" smtClean="0"/>
              <a:t>Division Strategy for divisions within large corporates</a:t>
            </a:r>
          </a:p>
          <a:p>
            <a:pPr>
              <a:lnSpc>
                <a:spcPct val="120000"/>
              </a:lnSpc>
              <a:buClr>
                <a:srgbClr val="FEDA09"/>
              </a:buClr>
              <a:buFont typeface="Wingdings" charset="2"/>
              <a:buChar char="u"/>
            </a:pPr>
            <a:r>
              <a:rPr lang="en-US" dirty="0" smtClean="0"/>
              <a:t>Industry trends analysis</a:t>
            </a:r>
          </a:p>
          <a:p>
            <a:pPr>
              <a:lnSpc>
                <a:spcPct val="120000"/>
              </a:lnSpc>
              <a:buClr>
                <a:srgbClr val="FEDA09"/>
              </a:buClr>
              <a:buFont typeface="Wingdings" charset="2"/>
              <a:buChar char="u"/>
            </a:pPr>
            <a:r>
              <a:rPr lang="en-US" dirty="0" smtClean="0"/>
              <a:t>Xxxx</a:t>
            </a:r>
          </a:p>
          <a:p>
            <a:endParaRPr lang="en-ZA" dirty="0"/>
          </a:p>
        </p:txBody>
      </p:sp>
      <p:sp>
        <p:nvSpPr>
          <p:cNvPr id="4" name="Slide Number Placeholder 3"/>
          <p:cNvSpPr>
            <a:spLocks noGrp="1"/>
          </p:cNvSpPr>
          <p:nvPr>
            <p:ph type="sldNum" sz="quarter" idx="10"/>
          </p:nvPr>
        </p:nvSpPr>
        <p:spPr/>
        <p:txBody>
          <a:bodyPr/>
          <a:lstStyle/>
          <a:p>
            <a:fld id="{C62D81AD-1C3B-4C4C-BE67-226928FDB0B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4209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Clr>
                <a:srgbClr val="FEDA09"/>
              </a:buClr>
              <a:buFont typeface="Wingdings" charset="2"/>
              <a:buChar char="u"/>
            </a:pPr>
            <a:r>
              <a:rPr lang="en-US" dirty="0" smtClean="0"/>
              <a:t>BBBEE programme advisory</a:t>
            </a:r>
          </a:p>
          <a:p>
            <a:pPr>
              <a:lnSpc>
                <a:spcPct val="120000"/>
              </a:lnSpc>
              <a:buClr>
                <a:srgbClr val="FEDA09"/>
              </a:buClr>
              <a:buFont typeface="Wingdings" charset="2"/>
              <a:buChar char="u"/>
            </a:pPr>
            <a:r>
              <a:rPr lang="en-US" dirty="0" smtClean="0"/>
              <a:t>Division Strategy for divisions within large corporates</a:t>
            </a:r>
          </a:p>
          <a:p>
            <a:pPr>
              <a:lnSpc>
                <a:spcPct val="120000"/>
              </a:lnSpc>
              <a:buClr>
                <a:srgbClr val="FEDA09"/>
              </a:buClr>
              <a:buFont typeface="Wingdings" charset="2"/>
              <a:buChar char="u"/>
            </a:pPr>
            <a:r>
              <a:rPr lang="en-US" dirty="0" smtClean="0"/>
              <a:t>Industry trends analysis</a:t>
            </a:r>
          </a:p>
          <a:p>
            <a:pPr>
              <a:lnSpc>
                <a:spcPct val="120000"/>
              </a:lnSpc>
              <a:buClr>
                <a:srgbClr val="FEDA09"/>
              </a:buClr>
              <a:buFont typeface="Wingdings" charset="2"/>
              <a:buChar char="u"/>
            </a:pPr>
            <a:r>
              <a:rPr lang="en-US" dirty="0" smtClean="0"/>
              <a:t>Xxxx</a:t>
            </a:r>
          </a:p>
          <a:p>
            <a:endParaRPr lang="en-ZA" dirty="0"/>
          </a:p>
        </p:txBody>
      </p:sp>
      <p:sp>
        <p:nvSpPr>
          <p:cNvPr id="4" name="Slide Number Placeholder 3"/>
          <p:cNvSpPr>
            <a:spLocks noGrp="1"/>
          </p:cNvSpPr>
          <p:nvPr>
            <p:ph type="sldNum" sz="quarter" idx="10"/>
          </p:nvPr>
        </p:nvSpPr>
        <p:spPr/>
        <p:txBody>
          <a:bodyPr/>
          <a:lstStyle/>
          <a:p>
            <a:fld id="{C62D81AD-1C3B-4C4C-BE67-226928FDB0B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7380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buClr>
                <a:srgbClr val="FEDA09"/>
              </a:buClr>
              <a:buFont typeface="Wingdings" charset="2"/>
              <a:buChar char="u"/>
            </a:pPr>
            <a:r>
              <a:rPr lang="en-US" dirty="0" smtClean="0"/>
              <a:t>BBBEE programme advisory</a:t>
            </a:r>
          </a:p>
          <a:p>
            <a:pPr>
              <a:lnSpc>
                <a:spcPct val="120000"/>
              </a:lnSpc>
              <a:buClr>
                <a:srgbClr val="FEDA09"/>
              </a:buClr>
              <a:buFont typeface="Wingdings" charset="2"/>
              <a:buChar char="u"/>
            </a:pPr>
            <a:r>
              <a:rPr lang="en-US" dirty="0" smtClean="0"/>
              <a:t>Division Strategy for divisions within large corporates</a:t>
            </a:r>
          </a:p>
          <a:p>
            <a:pPr>
              <a:lnSpc>
                <a:spcPct val="120000"/>
              </a:lnSpc>
              <a:buClr>
                <a:srgbClr val="FEDA09"/>
              </a:buClr>
              <a:buFont typeface="Wingdings" charset="2"/>
              <a:buChar char="u"/>
            </a:pPr>
            <a:r>
              <a:rPr lang="en-US" dirty="0" smtClean="0"/>
              <a:t>Industry trends analysis</a:t>
            </a:r>
          </a:p>
          <a:p>
            <a:pPr>
              <a:lnSpc>
                <a:spcPct val="120000"/>
              </a:lnSpc>
              <a:buClr>
                <a:srgbClr val="FEDA09"/>
              </a:buClr>
              <a:buFont typeface="Wingdings" charset="2"/>
              <a:buChar char="u"/>
            </a:pPr>
            <a:r>
              <a:rPr lang="en-US" dirty="0" smtClean="0"/>
              <a:t>Xxxx</a:t>
            </a:r>
          </a:p>
          <a:p>
            <a:endParaRPr lang="en-ZA" dirty="0"/>
          </a:p>
        </p:txBody>
      </p:sp>
      <p:sp>
        <p:nvSpPr>
          <p:cNvPr id="4" name="Slide Number Placeholder 3"/>
          <p:cNvSpPr>
            <a:spLocks noGrp="1"/>
          </p:cNvSpPr>
          <p:nvPr>
            <p:ph type="sldNum" sz="quarter" idx="10"/>
          </p:nvPr>
        </p:nvSpPr>
        <p:spPr/>
        <p:txBody>
          <a:bodyPr/>
          <a:lstStyle/>
          <a:p>
            <a:fld id="{C62D81AD-1C3B-4C4C-BE67-226928FDB0B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6058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66CFE1C3-905A-438F-BFC4-B3FDAD095957}" type="datetimeFigureOut">
              <a:rPr lang="nl-NL" smtClean="0"/>
              <a:t>29-6-2015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114971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6CFE1C3-905A-438F-BFC4-B3FDAD095957}" type="datetimeFigureOut">
              <a:rPr lang="nl-NL" smtClean="0"/>
              <a:t>29-6-2015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36748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6CFE1C3-905A-438F-BFC4-B3FDAD095957}" type="datetimeFigureOut">
              <a:rPr lang="nl-NL" smtClean="0"/>
              <a:t>29-6-2015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75277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resentation-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Title 1"/>
          <p:cNvSpPr>
            <a:spLocks noGrp="1"/>
          </p:cNvSpPr>
          <p:nvPr>
            <p:ph type="ctrTitle" hasCustomPrompt="1"/>
          </p:nvPr>
        </p:nvSpPr>
        <p:spPr>
          <a:xfrm>
            <a:off x="4607442" y="2957401"/>
            <a:ext cx="4105348" cy="515901"/>
          </a:xfrm>
        </p:spPr>
        <p:txBody>
          <a:bodyPr>
            <a:noAutofit/>
          </a:bodyPr>
          <a:lstStyle>
            <a:lvl1pPr algn="l">
              <a:defRPr sz="2800" b="1"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07441" y="3607390"/>
            <a:ext cx="4105349" cy="846470"/>
          </a:xfrm>
        </p:spPr>
        <p:txBody>
          <a:bodyPr>
            <a:noAutofit/>
          </a:bodyPr>
          <a:lstStyle>
            <a:lvl1pPr marL="0" indent="0" algn="l">
              <a:buNone/>
              <a:defRPr sz="2400" b="0" i="0">
                <a:solidFill>
                  <a:srgbClr val="FFAF1D"/>
                </a:solidFill>
                <a:latin typeface="Myriad Pro Light"/>
                <a:cs typeface="Myriad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8101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Title 1"/>
          <p:cNvSpPr>
            <a:spLocks noGrp="1"/>
          </p:cNvSpPr>
          <p:nvPr>
            <p:ph type="title"/>
          </p:nvPr>
        </p:nvSpPr>
        <p:spPr>
          <a:xfrm>
            <a:off x="457200" y="256917"/>
            <a:ext cx="8229600" cy="481455"/>
          </a:xfrm>
        </p:spPr>
        <p:txBody>
          <a:bodyPr>
            <a:normAutofit/>
          </a:bodyPr>
          <a:lstStyle>
            <a:lvl1pPr algn="l">
              <a:defRPr sz="2800" b="1">
                <a:solidFill>
                  <a:srgbClr val="FFAF1D"/>
                </a:solidFill>
                <a:latin typeface="Myriad Pro Light"/>
                <a:cs typeface="Myriad Pro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80977"/>
            <a:ext cx="8229600" cy="4666512"/>
          </a:xfrm>
        </p:spPr>
        <p:txBody>
          <a:bodyPr>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37255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Title 1"/>
          <p:cNvSpPr>
            <a:spLocks noGrp="1"/>
          </p:cNvSpPr>
          <p:nvPr>
            <p:ph type="title"/>
          </p:nvPr>
        </p:nvSpPr>
        <p:spPr>
          <a:xfrm>
            <a:off x="722313" y="4406900"/>
            <a:ext cx="7772400" cy="1362075"/>
          </a:xfrm>
        </p:spPr>
        <p:txBody>
          <a:bodyPr anchor="t">
            <a:normAutofit/>
          </a:bodyPr>
          <a:lstStyle>
            <a:lvl1pPr algn="l">
              <a:defRPr sz="3600" b="1" cap="all">
                <a:latin typeface="Myriad Pro Light"/>
                <a:cs typeface="Myriad Pro Ligh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yriad Pro Light"/>
                <a:cs typeface="Myriad Pr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81341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8" name="Title 1"/>
          <p:cNvSpPr>
            <a:spLocks noGrp="1"/>
          </p:cNvSpPr>
          <p:nvPr>
            <p:ph type="title"/>
          </p:nvPr>
        </p:nvSpPr>
        <p:spPr>
          <a:xfrm>
            <a:off x="457200" y="256917"/>
            <a:ext cx="8229600" cy="481455"/>
          </a:xfrm>
        </p:spPr>
        <p:txBody>
          <a:bodyPr>
            <a:normAutofit/>
          </a:bodyPr>
          <a:lstStyle>
            <a:lvl1pPr algn="l">
              <a:defRPr sz="2800" b="1">
                <a:solidFill>
                  <a:srgbClr val="FFAF1D"/>
                </a:solidFill>
                <a:latin typeface="Myriad Pro Light"/>
                <a:cs typeface="Myriad Pro Ligh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0511"/>
            <a:ext cx="4038600" cy="4731489"/>
          </a:xfrm>
        </p:spPr>
        <p:txBody>
          <a:bodyPr>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10511"/>
            <a:ext cx="4038600" cy="4731490"/>
          </a:xfrm>
        </p:spPr>
        <p:txBody>
          <a:bodyPr>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26702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11" name="Title 1"/>
          <p:cNvSpPr>
            <a:spLocks noGrp="1"/>
          </p:cNvSpPr>
          <p:nvPr>
            <p:ph type="title"/>
          </p:nvPr>
        </p:nvSpPr>
        <p:spPr>
          <a:xfrm>
            <a:off x="457200" y="256917"/>
            <a:ext cx="8229600" cy="481455"/>
          </a:xfrm>
        </p:spPr>
        <p:txBody>
          <a:bodyPr>
            <a:normAutofit/>
          </a:bodyPr>
          <a:lstStyle>
            <a:lvl1pPr algn="l">
              <a:defRPr sz="2800" b="1">
                <a:solidFill>
                  <a:srgbClr val="FFAF1D"/>
                </a:solidFill>
                <a:latin typeface="Myriad Pro Light"/>
                <a:cs typeface="Myriad Pro Ligh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020"/>
            <a:ext cx="4040188" cy="639762"/>
          </a:xfrm>
        </p:spPr>
        <p:txBody>
          <a:bodyPr anchor="b">
            <a:normAutofit/>
          </a:bodyPr>
          <a:lstStyle>
            <a:lvl1pPr marL="0" indent="0">
              <a:buNone/>
              <a:defRPr sz="2000" b="1">
                <a:latin typeface="Myriad Pro Light"/>
                <a:cs typeface="Myriad Pro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2783"/>
            <a:ext cx="4040188" cy="4169218"/>
          </a:xfrm>
        </p:spPr>
        <p:txBody>
          <a:bodyPr>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020"/>
            <a:ext cx="4041775" cy="639762"/>
          </a:xfrm>
        </p:spPr>
        <p:txBody>
          <a:bodyPr anchor="b">
            <a:normAutofit/>
          </a:bodyPr>
          <a:lstStyle>
            <a:lvl1pPr marL="0" indent="0">
              <a:buNone/>
              <a:defRPr sz="2000" b="1">
                <a:latin typeface="Myriad Pro Light"/>
                <a:cs typeface="Myriad Pro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2782"/>
            <a:ext cx="4041775" cy="4169219"/>
          </a:xfrm>
        </p:spPr>
        <p:txBody>
          <a:bodyPr>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4581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7" name="Title 1"/>
          <p:cNvSpPr>
            <a:spLocks noGrp="1"/>
          </p:cNvSpPr>
          <p:nvPr>
            <p:ph type="title"/>
          </p:nvPr>
        </p:nvSpPr>
        <p:spPr>
          <a:xfrm>
            <a:off x="457200" y="256917"/>
            <a:ext cx="8229600" cy="481455"/>
          </a:xfrm>
        </p:spPr>
        <p:txBody>
          <a:bodyPr>
            <a:normAutofit/>
          </a:bodyPr>
          <a:lstStyle>
            <a:lvl1pPr algn="l">
              <a:defRPr sz="2800" b="1">
                <a:solidFill>
                  <a:srgbClr val="FFAF1D"/>
                </a:solidFill>
                <a:latin typeface="Myriad Pro Light"/>
                <a:cs typeface="Myriad Pro Light"/>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7326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4"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2615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Title 1"/>
          <p:cNvSpPr>
            <a:spLocks noGrp="1"/>
          </p:cNvSpPr>
          <p:nvPr>
            <p:ph type="title"/>
          </p:nvPr>
        </p:nvSpPr>
        <p:spPr>
          <a:xfrm>
            <a:off x="457200" y="1100321"/>
            <a:ext cx="3008313" cy="1162050"/>
          </a:xfrm>
        </p:spPr>
        <p:txBody>
          <a:bodyPr anchor="b"/>
          <a:lstStyle>
            <a:lvl1pPr algn="l">
              <a:defRPr sz="2000" b="1">
                <a:latin typeface="Myriad Pro Light"/>
                <a:cs typeface="Myriad Pro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00321"/>
            <a:ext cx="5111750" cy="4753494"/>
          </a:xfrm>
        </p:spPr>
        <p:txBody>
          <a:bodyPr>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62371"/>
            <a:ext cx="3008313" cy="3591443"/>
          </a:xfrm>
        </p:spPr>
        <p:txBody>
          <a:bodyPr/>
          <a:lstStyle>
            <a:lvl1pPr marL="0" indent="0">
              <a:buNone/>
              <a:defRPr sz="1400">
                <a:latin typeface="Myriad Pro Light"/>
                <a:cs typeface="Myriad Pro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34249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6CFE1C3-905A-438F-BFC4-B3FDAD095957}" type="datetimeFigureOut">
              <a:rPr lang="nl-NL" smtClean="0"/>
              <a:t>29-6-2015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3853794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Title 1"/>
          <p:cNvSpPr>
            <a:spLocks noGrp="1"/>
          </p:cNvSpPr>
          <p:nvPr>
            <p:ph type="title"/>
          </p:nvPr>
        </p:nvSpPr>
        <p:spPr>
          <a:xfrm>
            <a:off x="1792288" y="4517231"/>
            <a:ext cx="5486400" cy="566738"/>
          </a:xfrm>
        </p:spPr>
        <p:txBody>
          <a:bodyPr anchor="b"/>
          <a:lstStyle>
            <a:lvl1pPr algn="l">
              <a:defRPr sz="2000" b="1">
                <a:latin typeface="Myriad Pro Light"/>
                <a:cs typeface="Myriad Pro Ligh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34139"/>
            <a:ext cx="5486400" cy="32960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083969"/>
            <a:ext cx="5486400" cy="804862"/>
          </a:xfrm>
        </p:spPr>
        <p:txBody>
          <a:bodyPr/>
          <a:lstStyle>
            <a:lvl1pPr marL="0" indent="0">
              <a:buNone/>
              <a:defRPr sz="1400">
                <a:latin typeface="Myriad Pro Light"/>
                <a:cs typeface="Myriad Pro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71695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5" name="Picture 4"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8" name="Title 1"/>
          <p:cNvSpPr>
            <a:spLocks noGrp="1"/>
          </p:cNvSpPr>
          <p:nvPr>
            <p:ph type="title"/>
          </p:nvPr>
        </p:nvSpPr>
        <p:spPr>
          <a:xfrm>
            <a:off x="457200" y="256917"/>
            <a:ext cx="8229600" cy="481455"/>
          </a:xfrm>
        </p:spPr>
        <p:txBody>
          <a:bodyPr>
            <a:normAutofit/>
          </a:bodyPr>
          <a:lstStyle>
            <a:lvl1pPr algn="l">
              <a:defRPr sz="2800" b="1">
                <a:solidFill>
                  <a:srgbClr val="FFAF1D"/>
                </a:solidFill>
                <a:latin typeface="Myriad Pro Light"/>
                <a:cs typeface="Myriad Pro Ligh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81395"/>
            <a:ext cx="8229600" cy="4672420"/>
          </a:xfrm>
        </p:spPr>
        <p:txBody>
          <a:bodyPr vert="eaVert">
            <a:normAutofit/>
          </a:bodyPr>
          <a:lstStyle>
            <a:lvl1pPr>
              <a:defRPr sz="1600" b="0" i="0">
                <a:latin typeface="Myriad Pro Light"/>
                <a:cs typeface="Myriad Pro Light"/>
              </a:defRPr>
            </a:lvl1pPr>
            <a:lvl2pPr>
              <a:defRPr sz="1600" b="0" i="0">
                <a:latin typeface="Myriad Pro Light"/>
                <a:cs typeface="Myriad Pro Light"/>
              </a:defRPr>
            </a:lvl2pPr>
            <a:lvl3pPr>
              <a:defRPr sz="1600" b="0" i="0">
                <a:latin typeface="Myriad Pro Light"/>
                <a:cs typeface="Myriad Pro Light"/>
              </a:defRPr>
            </a:lvl3pPr>
            <a:lvl4pPr>
              <a:defRPr sz="1600" b="0" i="0">
                <a:latin typeface="Myriad Pro Light"/>
                <a:cs typeface="Myriad Pro Light"/>
              </a:defRPr>
            </a:lvl4pPr>
            <a:lvl5pPr>
              <a:defRPr sz="1600" b="0" i="0">
                <a:latin typeface="Myriad Pro Light"/>
                <a:cs typeface="Myriad Pr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06429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descr="Presentation-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2" name="Vertical Title 1"/>
          <p:cNvSpPr>
            <a:spLocks noGrp="1"/>
          </p:cNvSpPr>
          <p:nvPr>
            <p:ph type="title" orient="vert"/>
          </p:nvPr>
        </p:nvSpPr>
        <p:spPr>
          <a:xfrm>
            <a:off x="6629400" y="1116419"/>
            <a:ext cx="2057400" cy="4707860"/>
          </a:xfrm>
        </p:spPr>
        <p:txBody>
          <a:bodyPr vert="eaVert">
            <a:normAutofit/>
          </a:bodyPr>
          <a:lstStyle>
            <a:lvl1pPr>
              <a:defRPr sz="3200" b="1" i="0">
                <a:latin typeface="Myriad Pro"/>
                <a:cs typeface="Myriad Pro"/>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16419"/>
            <a:ext cx="6019800" cy="4707860"/>
          </a:xfrm>
        </p:spPr>
        <p:txBody>
          <a:bodyPr vert="eaVert">
            <a:normAutofit/>
          </a:bodyPr>
          <a:lstStyle>
            <a:lvl1pPr>
              <a:defRPr sz="1600">
                <a:latin typeface="Myriad Pro Light"/>
                <a:cs typeface="Myriad Pro Light"/>
              </a:defRPr>
            </a:lvl1pPr>
            <a:lvl2pPr>
              <a:defRPr sz="1600">
                <a:latin typeface="Myriad Pro Light"/>
                <a:cs typeface="Myriad Pro Light"/>
              </a:defRPr>
            </a:lvl2pPr>
            <a:lvl3pPr>
              <a:defRPr sz="1600">
                <a:latin typeface="Myriad Pro Light"/>
                <a:cs typeface="Myriad Pro Light"/>
              </a:defRPr>
            </a:lvl3pPr>
            <a:lvl4pPr>
              <a:defRPr sz="1600">
                <a:latin typeface="Myriad Pro Light"/>
                <a:cs typeface="Myriad Pro Light"/>
              </a:defRPr>
            </a:lvl4pPr>
            <a:lvl5pPr>
              <a:defRPr sz="1600">
                <a:latin typeface="Myriad Pro Light"/>
                <a:cs typeface="Myriad Pr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79190" y="6303187"/>
            <a:ext cx="2133600" cy="253557"/>
          </a:xfrm>
          <a:prstGeom prst="rect">
            <a:avLst/>
          </a:prstGeom>
        </p:spPr>
        <p:txBody>
          <a:bodyPr/>
          <a:lstStyle>
            <a:lvl1pPr algn="r">
              <a:defRPr sz="800">
                <a:solidFill>
                  <a:schemeClr val="bg1"/>
                </a:solidFill>
              </a:defRPr>
            </a:lvl1pPr>
          </a:lstStyle>
          <a:p>
            <a:pPr defTabSz="457200"/>
            <a:fld id="{DD4834B0-2501-7F4E-BCB2-A85810448D0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02585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FE1C3-905A-438F-BFC4-B3FDAD095957}" type="datetimeFigureOut">
              <a:rPr lang="nl-NL" smtClean="0"/>
              <a:t>29-6-2015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30048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66CFE1C3-905A-438F-BFC4-B3FDAD095957}" type="datetimeFigureOut">
              <a:rPr lang="nl-NL" smtClean="0"/>
              <a:t>29-6-2015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321722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66CFE1C3-905A-438F-BFC4-B3FDAD095957}" type="datetimeFigureOut">
              <a:rPr lang="nl-NL" smtClean="0"/>
              <a:t>29-6-2015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215634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66CFE1C3-905A-438F-BFC4-B3FDAD095957}" type="datetimeFigureOut">
              <a:rPr lang="nl-NL" smtClean="0"/>
              <a:t>29-6-2015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203151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FE1C3-905A-438F-BFC4-B3FDAD095957}" type="datetimeFigureOut">
              <a:rPr lang="nl-NL" smtClean="0"/>
              <a:t>29-6-2015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403065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FE1C3-905A-438F-BFC4-B3FDAD095957}" type="datetimeFigureOut">
              <a:rPr lang="nl-NL" smtClean="0"/>
              <a:t>29-6-2015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238314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FE1C3-905A-438F-BFC4-B3FDAD095957}" type="datetimeFigureOut">
              <a:rPr lang="nl-NL" smtClean="0"/>
              <a:t>29-6-2015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E75BB7C-709C-40C5-829C-659131561216}" type="slidenum">
              <a:rPr lang="nl-NL" smtClean="0"/>
              <a:t>‹#›</a:t>
            </a:fld>
            <a:endParaRPr lang="nl-NL"/>
          </a:p>
        </p:txBody>
      </p:sp>
    </p:spTree>
    <p:extLst>
      <p:ext uri="{BB962C8B-B14F-4D97-AF65-F5344CB8AC3E}">
        <p14:creationId xmlns:p14="http://schemas.microsoft.com/office/powerpoint/2010/main" val="124448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FE1C3-905A-438F-BFC4-B3FDAD095957}" type="datetimeFigureOut">
              <a:rPr lang="nl-NL" smtClean="0"/>
              <a:t>29-6-2015</a:t>
            </a:fld>
            <a:endParaRPr lang="nl-NL"/>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5BB7C-709C-40C5-829C-659131561216}" type="slidenum">
              <a:rPr lang="nl-NL" smtClean="0"/>
              <a:t>‹#›</a:t>
            </a:fld>
            <a:endParaRPr lang="nl-NL"/>
          </a:p>
        </p:txBody>
      </p:sp>
    </p:spTree>
    <p:extLst>
      <p:ext uri="{BB962C8B-B14F-4D97-AF65-F5344CB8AC3E}">
        <p14:creationId xmlns:p14="http://schemas.microsoft.com/office/powerpoint/2010/main" val="384976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ext uri="{D42A27DB-BD31-4B8C-83A1-F6EECF244321}">
                <p14:modId xmlns:p14="http://schemas.microsoft.com/office/powerpoint/2010/main" val="3677254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9"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0047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mailto:zweli@mopsy.co.za" TargetMode="External"/><Relationship Id="rId2" Type="http://schemas.openxmlformats.org/officeDocument/2006/relationships/hyperlink" Target="mailto:mpho@mopsy.co.za"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1"/>
            <a:ext cx="9144000" cy="2895601"/>
          </a:xfrm>
        </p:spPr>
        <p:txBody>
          <a:bodyPr>
            <a:normAutofit/>
          </a:bodyPr>
          <a:lstStyle/>
          <a:p>
            <a:r>
              <a:rPr lang="en-ZA" sz="3600" dirty="0" smtClean="0">
                <a:solidFill>
                  <a:schemeClr val="tx2"/>
                </a:solidFill>
                <a:latin typeface="+mn-lt"/>
                <a:cs typeface="Arial" panose="020B0604020202020204" pitchFamily="34" charset="0"/>
              </a:rPr>
              <a:t/>
            </a:r>
            <a:br>
              <a:rPr lang="en-ZA" sz="3600" dirty="0" smtClean="0">
                <a:solidFill>
                  <a:schemeClr val="tx2"/>
                </a:solidFill>
                <a:latin typeface="+mn-lt"/>
                <a:cs typeface="Arial" panose="020B0604020202020204" pitchFamily="34" charset="0"/>
              </a:rPr>
            </a:br>
            <a:r>
              <a:rPr lang="en-ZA" sz="4800" b="1" dirty="0" smtClean="0">
                <a:solidFill>
                  <a:schemeClr val="tx1">
                    <a:lumMod val="50000"/>
                    <a:lumOff val="50000"/>
                  </a:schemeClr>
                </a:solidFill>
                <a:latin typeface="+mn-lt"/>
                <a:cs typeface="Arial" panose="020B0604020202020204" pitchFamily="34" charset="0"/>
              </a:rPr>
              <a:t>WELCOME</a:t>
            </a:r>
            <a:r>
              <a:rPr lang="en-ZA" sz="3600" dirty="0" smtClean="0">
                <a:solidFill>
                  <a:schemeClr val="tx1">
                    <a:lumMod val="50000"/>
                    <a:lumOff val="50000"/>
                  </a:schemeClr>
                </a:solidFill>
                <a:latin typeface="+mn-lt"/>
                <a:cs typeface="Arial" panose="020B0604020202020204" pitchFamily="34" charset="0"/>
              </a:rPr>
              <a:t/>
            </a:r>
            <a:br>
              <a:rPr lang="en-ZA" sz="3600" dirty="0" smtClean="0">
                <a:solidFill>
                  <a:schemeClr val="tx1">
                    <a:lumMod val="50000"/>
                    <a:lumOff val="50000"/>
                  </a:schemeClr>
                </a:solidFill>
                <a:latin typeface="+mn-lt"/>
                <a:cs typeface="Arial" panose="020B0604020202020204" pitchFamily="34" charset="0"/>
              </a:rPr>
            </a:br>
            <a:r>
              <a:rPr lang="en-ZA" sz="3600" dirty="0" smtClean="0">
                <a:solidFill>
                  <a:schemeClr val="tx2"/>
                </a:solidFill>
                <a:latin typeface="+mn-lt"/>
                <a:cs typeface="Arial" panose="020B0604020202020204" pitchFamily="34" charset="0"/>
              </a:rPr>
              <a:t>Framework </a:t>
            </a:r>
            <a:r>
              <a:rPr lang="en-ZA" sz="3600" dirty="0">
                <a:solidFill>
                  <a:schemeClr val="tx2"/>
                </a:solidFill>
                <a:latin typeface="+mn-lt"/>
                <a:cs typeface="Arial" panose="020B0604020202020204" pitchFamily="34" charset="0"/>
              </a:rPr>
              <a:t>for B-BBEE Implementation</a:t>
            </a:r>
            <a:r>
              <a:rPr lang="en-ZA" sz="3600" dirty="0" smtClean="0">
                <a:latin typeface="+mn-lt"/>
                <a:cs typeface="Arial" panose="020B0604020202020204" pitchFamily="34" charset="0"/>
              </a:rPr>
              <a:t/>
            </a:r>
            <a:br>
              <a:rPr lang="en-ZA" sz="3600" dirty="0" smtClean="0">
                <a:latin typeface="+mn-lt"/>
                <a:cs typeface="Arial" panose="020B0604020202020204" pitchFamily="34" charset="0"/>
              </a:rPr>
            </a:br>
            <a:endParaRPr lang="nl-NL" sz="2400" dirty="0">
              <a:latin typeface="+mn-lt"/>
              <a:cs typeface="Arial" panose="020B0604020202020204" pitchFamily="34" charset="0"/>
            </a:endParaRPr>
          </a:p>
        </p:txBody>
      </p:sp>
      <p:pic>
        <p:nvPicPr>
          <p:cNvPr id="2052" name="Picture 4" descr="Displaying "/>
          <p:cNvPicPr>
            <a:picLocks noChangeAspect="1" noChangeArrowheads="1"/>
          </p:cNvPicPr>
          <p:nvPr/>
        </p:nvPicPr>
        <p:blipFill rotWithShape="1">
          <a:blip r:embed="rId2">
            <a:extLst>
              <a:ext uri="{28A0092B-C50C-407E-A947-70E740481C1C}">
                <a14:useLocalDpi xmlns:a14="http://schemas.microsoft.com/office/drawing/2010/main" val="0"/>
              </a:ext>
            </a:extLst>
          </a:blip>
          <a:srcRect l="1" t="-8481" r="31013" b="8481"/>
          <a:stretch/>
        </p:blipFill>
        <p:spPr bwMode="auto">
          <a:xfrm>
            <a:off x="2362200" y="228600"/>
            <a:ext cx="4360719"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23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Priority element: Preferential Procurement</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Increased focus on localisation through Empowering suppliers</a:t>
            </a:r>
          </a:p>
          <a:p>
            <a:pPr lvl="1"/>
            <a:r>
              <a:rPr lang="en-ZA" dirty="0" smtClean="0"/>
              <a:t>Local production (25%), local labour (25%), local cost base (minimising imports – 25%), skills development of local labour, </a:t>
            </a:r>
          </a:p>
          <a:p>
            <a:pPr lvl="1"/>
            <a:r>
              <a:rPr lang="en-ZA" dirty="0" smtClean="0"/>
              <a:t>For all categories within Preferential Procurement, suppliers </a:t>
            </a:r>
            <a:r>
              <a:rPr lang="en-ZA" u="sng" dirty="0" smtClean="0"/>
              <a:t>must first be Empowering before any recognition will be granted </a:t>
            </a:r>
          </a:p>
          <a:p>
            <a:pPr lvl="1"/>
            <a:r>
              <a:rPr lang="en-ZA" dirty="0" smtClean="0"/>
              <a:t>EMEs are automatically deemed to be Empowering</a:t>
            </a:r>
          </a:p>
          <a:p>
            <a:pPr lvl="1"/>
            <a:endParaRPr lang="en-ZA" dirty="0" smtClean="0"/>
          </a:p>
          <a:p>
            <a:r>
              <a:rPr lang="en-ZA" dirty="0" smtClean="0"/>
              <a:t>Deliberate creation of opportunities for both emerging businesses, and businesses with black ownership with 80% of available points set aside for that cause</a:t>
            </a:r>
          </a:p>
          <a:p>
            <a:pPr lvl="1"/>
            <a:r>
              <a:rPr lang="en-ZA" dirty="0" smtClean="0"/>
              <a:t>7/25 points (approx. 30%) set aside for EMEs and QSEs contributing 15% to TMPS</a:t>
            </a:r>
          </a:p>
          <a:p>
            <a:pPr lvl="1"/>
            <a:r>
              <a:rPr lang="en-ZA" dirty="0" smtClean="0"/>
              <a:t>9/25 points (approx. 35%) set aside for businesses that are black owned contributing 40% to TMPS</a:t>
            </a:r>
          </a:p>
          <a:p>
            <a:pPr lvl="1"/>
            <a:r>
              <a:rPr lang="en-ZA" dirty="0" smtClean="0"/>
              <a:t>4/25 points (approx 15%)set aside for businesses that are at least 30% black female owned contributing 12% to TMPS</a:t>
            </a:r>
          </a:p>
          <a:p>
            <a:endParaRPr lang="en-ZA" dirty="0" smtClean="0"/>
          </a:p>
          <a:p>
            <a:r>
              <a:rPr lang="en-ZA" dirty="0" smtClean="0"/>
              <a:t>Businesses should take a long term view of looking at how to shift Procurement spend to preferential suppliers in a way that doesn’t compromise on operational effectiveness and profitability. Supplier Development is an important lever to execute the shift in Procurement spend.</a:t>
            </a:r>
            <a:endParaRPr lang="en-ZA" dirty="0"/>
          </a:p>
        </p:txBody>
      </p:sp>
      <p:sp>
        <p:nvSpPr>
          <p:cNvPr id="4" name="Slide Number Placeholder 3"/>
          <p:cNvSpPr>
            <a:spLocks noGrp="1"/>
          </p:cNvSpPr>
          <p:nvPr>
            <p:ph type="sldNum" sz="quarter" idx="12"/>
          </p:nvPr>
        </p:nvSpPr>
        <p:spPr/>
        <p:txBody>
          <a:bodyPr/>
          <a:lstStyle/>
          <a:p>
            <a:fld id="{DD4834B0-2501-7F4E-BCB2-A85810448D00}"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167355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86109777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7175"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Leadership CVs</a:t>
            </a:r>
            <a:endParaRPr lang="en-US" dirty="0"/>
          </a:p>
        </p:txBody>
      </p:sp>
      <p:sp>
        <p:nvSpPr>
          <p:cNvPr id="12" name="Rectangle 11"/>
          <p:cNvSpPr/>
          <p:nvPr/>
        </p:nvSpPr>
        <p:spPr>
          <a:xfrm>
            <a:off x="1399542" y="1100142"/>
            <a:ext cx="3660341" cy="4796170"/>
          </a:xfrm>
          <a:prstGeom prst="rect">
            <a:avLst/>
          </a:prstGeom>
          <a:solidFill>
            <a:schemeClr val="bg1">
              <a:alpha val="71000"/>
            </a:schemeClr>
          </a:solidFill>
          <a:ln w="190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457200"/>
            <a:endParaRPr lang="en-ZA" sz="1200" dirty="0" smtClean="0">
              <a:solidFill>
                <a:prstClr val="black"/>
              </a:solidFill>
              <a:latin typeface="Myriad Pro Light"/>
            </a:endParaRPr>
          </a:p>
        </p:txBody>
      </p:sp>
      <p:sp>
        <p:nvSpPr>
          <p:cNvPr id="13" name="Rectangle 12"/>
          <p:cNvSpPr/>
          <p:nvPr/>
        </p:nvSpPr>
        <p:spPr>
          <a:xfrm>
            <a:off x="1399542" y="1100141"/>
            <a:ext cx="3660341" cy="385747"/>
          </a:xfrm>
          <a:prstGeom prst="rect">
            <a:avLst/>
          </a:prstGeom>
          <a:solidFill>
            <a:srgbClr val="BFBFBF"/>
          </a:solidFill>
          <a:ln w="190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defTabSz="457200"/>
            <a:r>
              <a:rPr lang="en-US" sz="1200" b="1" dirty="0">
                <a:solidFill>
                  <a:prstClr val="white"/>
                </a:solidFill>
                <a:latin typeface="Myriad Pro Light"/>
              </a:rPr>
              <a:t>Mpho Sedibe, CA(SA)</a:t>
            </a:r>
            <a:endParaRPr lang="en-ZA" sz="1200" b="1" dirty="0">
              <a:solidFill>
                <a:prstClr val="white"/>
              </a:solidFill>
              <a:latin typeface="Myriad Pro Light"/>
            </a:endParaRPr>
          </a:p>
        </p:txBody>
      </p:sp>
      <p:sp>
        <p:nvSpPr>
          <p:cNvPr id="16" name="Rectangle 15"/>
          <p:cNvSpPr/>
          <p:nvPr/>
        </p:nvSpPr>
        <p:spPr>
          <a:xfrm>
            <a:off x="5266227" y="1100142"/>
            <a:ext cx="3660341" cy="4796170"/>
          </a:xfrm>
          <a:prstGeom prst="rect">
            <a:avLst/>
          </a:prstGeom>
          <a:solidFill>
            <a:schemeClr val="bg1">
              <a:alpha val="71000"/>
            </a:schemeClr>
          </a:solidFill>
          <a:ln w="190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457200"/>
            <a:endParaRPr lang="en-ZA" sz="1200" dirty="0" smtClean="0">
              <a:solidFill>
                <a:prstClr val="black"/>
              </a:solidFill>
              <a:latin typeface="Myriad Pro Light"/>
            </a:endParaRPr>
          </a:p>
        </p:txBody>
      </p:sp>
      <p:sp>
        <p:nvSpPr>
          <p:cNvPr id="19" name="Rectangle 18"/>
          <p:cNvSpPr/>
          <p:nvPr/>
        </p:nvSpPr>
        <p:spPr>
          <a:xfrm>
            <a:off x="5266227" y="1100141"/>
            <a:ext cx="3660341" cy="385747"/>
          </a:xfrm>
          <a:prstGeom prst="rect">
            <a:avLst/>
          </a:prstGeom>
          <a:solidFill>
            <a:srgbClr val="BFBFBF"/>
          </a:solidFill>
          <a:ln w="190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defTabSz="457200"/>
            <a:r>
              <a:rPr lang="en-US" sz="1200" b="1" dirty="0">
                <a:solidFill>
                  <a:prstClr val="white"/>
                </a:solidFill>
                <a:latin typeface="Myriad Pro Light"/>
              </a:rPr>
              <a:t>Zweli Gwebityala</a:t>
            </a:r>
            <a:endParaRPr lang="en-ZA" sz="1200" b="1" dirty="0">
              <a:solidFill>
                <a:prstClr val="white"/>
              </a:solidFill>
              <a:latin typeface="Myriad Pro Light"/>
            </a:endParaRPr>
          </a:p>
        </p:txBody>
      </p:sp>
      <p:sp>
        <p:nvSpPr>
          <p:cNvPr id="4" name="Freeform 3"/>
          <p:cNvSpPr/>
          <p:nvPr/>
        </p:nvSpPr>
        <p:spPr>
          <a:xfrm>
            <a:off x="125600" y="2633604"/>
            <a:ext cx="4934284" cy="0"/>
          </a:xfrm>
          <a:custGeom>
            <a:avLst/>
            <a:gdLst>
              <a:gd name="connsiteX0" fmla="*/ 0 w 4835770"/>
              <a:gd name="connsiteY0" fmla="*/ 0 h 0"/>
              <a:gd name="connsiteX1" fmla="*/ 4835770 w 4835770"/>
              <a:gd name="connsiteY1" fmla="*/ 0 h 0"/>
            </a:gdLst>
            <a:ahLst/>
            <a:cxnLst>
              <a:cxn ang="0">
                <a:pos x="connsiteX0" y="connsiteY0"/>
              </a:cxn>
              <a:cxn ang="0">
                <a:pos x="connsiteX1" y="connsiteY1"/>
              </a:cxn>
            </a:cxnLst>
            <a:rect l="l" t="t" r="r" b="b"/>
            <a:pathLst>
              <a:path w="4835770">
                <a:moveTo>
                  <a:pt x="0" y="0"/>
                </a:moveTo>
                <a:lnTo>
                  <a:pt x="4835770" y="0"/>
                </a:ln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200" dirty="0">
              <a:solidFill>
                <a:prstClr val="white"/>
              </a:solidFill>
              <a:latin typeface="Myriad Pro Light"/>
            </a:endParaRPr>
          </a:p>
        </p:txBody>
      </p:sp>
      <p:sp>
        <p:nvSpPr>
          <p:cNvPr id="29" name="Freeform 28"/>
          <p:cNvSpPr/>
          <p:nvPr/>
        </p:nvSpPr>
        <p:spPr>
          <a:xfrm>
            <a:off x="5266226" y="2633604"/>
            <a:ext cx="3660340" cy="0"/>
          </a:xfrm>
          <a:custGeom>
            <a:avLst/>
            <a:gdLst>
              <a:gd name="connsiteX0" fmla="*/ 0 w 4835770"/>
              <a:gd name="connsiteY0" fmla="*/ 0 h 0"/>
              <a:gd name="connsiteX1" fmla="*/ 4835770 w 4835770"/>
              <a:gd name="connsiteY1" fmla="*/ 0 h 0"/>
            </a:gdLst>
            <a:ahLst/>
            <a:cxnLst>
              <a:cxn ang="0">
                <a:pos x="connsiteX0" y="connsiteY0"/>
              </a:cxn>
              <a:cxn ang="0">
                <a:pos x="connsiteX1" y="connsiteY1"/>
              </a:cxn>
            </a:cxnLst>
            <a:rect l="l" t="t" r="r" b="b"/>
            <a:pathLst>
              <a:path w="4835770">
                <a:moveTo>
                  <a:pt x="0" y="0"/>
                </a:moveTo>
                <a:lnTo>
                  <a:pt x="4835770" y="0"/>
                </a:ln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200" dirty="0">
              <a:solidFill>
                <a:prstClr val="white"/>
              </a:solidFill>
              <a:latin typeface="Myriad Pro Light"/>
            </a:endParaRPr>
          </a:p>
        </p:txBody>
      </p:sp>
      <p:sp>
        <p:nvSpPr>
          <p:cNvPr id="27" name="Freeform 26"/>
          <p:cNvSpPr/>
          <p:nvPr/>
        </p:nvSpPr>
        <p:spPr>
          <a:xfrm>
            <a:off x="125600" y="3987221"/>
            <a:ext cx="4934284" cy="0"/>
          </a:xfrm>
          <a:custGeom>
            <a:avLst/>
            <a:gdLst>
              <a:gd name="connsiteX0" fmla="*/ 0 w 4835770"/>
              <a:gd name="connsiteY0" fmla="*/ 0 h 0"/>
              <a:gd name="connsiteX1" fmla="*/ 4835770 w 4835770"/>
              <a:gd name="connsiteY1" fmla="*/ 0 h 0"/>
            </a:gdLst>
            <a:ahLst/>
            <a:cxnLst>
              <a:cxn ang="0">
                <a:pos x="connsiteX0" y="connsiteY0"/>
              </a:cxn>
              <a:cxn ang="0">
                <a:pos x="connsiteX1" y="connsiteY1"/>
              </a:cxn>
            </a:cxnLst>
            <a:rect l="l" t="t" r="r" b="b"/>
            <a:pathLst>
              <a:path w="4835770">
                <a:moveTo>
                  <a:pt x="0" y="0"/>
                </a:moveTo>
                <a:lnTo>
                  <a:pt x="4835770" y="0"/>
                </a:ln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200" dirty="0">
              <a:solidFill>
                <a:prstClr val="white"/>
              </a:solidFill>
              <a:latin typeface="Myriad Pro Light"/>
            </a:endParaRPr>
          </a:p>
        </p:txBody>
      </p:sp>
      <p:sp>
        <p:nvSpPr>
          <p:cNvPr id="30" name="Freeform 29"/>
          <p:cNvSpPr/>
          <p:nvPr/>
        </p:nvSpPr>
        <p:spPr>
          <a:xfrm>
            <a:off x="5266226" y="3987221"/>
            <a:ext cx="3660340" cy="0"/>
          </a:xfrm>
          <a:custGeom>
            <a:avLst/>
            <a:gdLst>
              <a:gd name="connsiteX0" fmla="*/ 0 w 4835770"/>
              <a:gd name="connsiteY0" fmla="*/ 0 h 0"/>
              <a:gd name="connsiteX1" fmla="*/ 4835770 w 4835770"/>
              <a:gd name="connsiteY1" fmla="*/ 0 h 0"/>
            </a:gdLst>
            <a:ahLst/>
            <a:cxnLst>
              <a:cxn ang="0">
                <a:pos x="connsiteX0" y="connsiteY0"/>
              </a:cxn>
              <a:cxn ang="0">
                <a:pos x="connsiteX1" y="connsiteY1"/>
              </a:cxn>
            </a:cxnLst>
            <a:rect l="l" t="t" r="r" b="b"/>
            <a:pathLst>
              <a:path w="4835770">
                <a:moveTo>
                  <a:pt x="0" y="0"/>
                </a:moveTo>
                <a:lnTo>
                  <a:pt x="4835770" y="0"/>
                </a:ln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200" dirty="0">
              <a:solidFill>
                <a:prstClr val="white"/>
              </a:solidFill>
              <a:latin typeface="Myriad Pro Light"/>
            </a:endParaRPr>
          </a:p>
        </p:txBody>
      </p:sp>
      <p:grpSp>
        <p:nvGrpSpPr>
          <p:cNvPr id="3" name="Group 2"/>
          <p:cNvGrpSpPr/>
          <p:nvPr/>
        </p:nvGrpSpPr>
        <p:grpSpPr>
          <a:xfrm>
            <a:off x="1482156" y="1574726"/>
            <a:ext cx="7328716" cy="841257"/>
            <a:chOff x="1452564" y="1441083"/>
            <a:chExt cx="7182397" cy="824509"/>
          </a:xfrm>
        </p:grpSpPr>
        <p:sp>
          <p:nvSpPr>
            <p:cNvPr id="15" name="Rectangle 12"/>
            <p:cNvSpPr txBox="1"/>
            <p:nvPr/>
          </p:nvSpPr>
          <p:spPr>
            <a:xfrm>
              <a:off x="1452564" y="1441084"/>
              <a:ext cx="3392912" cy="824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408"/>
                </a:spcBef>
                <a:buClr>
                  <a:srgbClr val="1F497D"/>
                </a:buClr>
              </a:pPr>
              <a:r>
                <a:rPr lang="en-ZA" sz="1200" dirty="0">
                  <a:solidFill>
                    <a:prstClr val="black"/>
                  </a:solidFill>
                  <a:latin typeface="Myriad Pro Light"/>
                </a:rPr>
                <a:t>SAICA, January 2012</a:t>
              </a:r>
              <a:r>
                <a:rPr lang="en-US" sz="1200" dirty="0">
                  <a:solidFill>
                    <a:prstClr val="black"/>
                  </a:solidFill>
                  <a:latin typeface="Myriad Pro Light"/>
                </a:rPr>
                <a:t> </a:t>
              </a:r>
            </a:p>
            <a:p>
              <a:pPr lvl="1">
                <a:spcBef>
                  <a:spcPts val="408"/>
                </a:spcBef>
                <a:buClr>
                  <a:srgbClr val="1F497D"/>
                </a:buClr>
              </a:pPr>
              <a:r>
                <a:rPr lang="en-ZA" sz="1200" dirty="0">
                  <a:solidFill>
                    <a:prstClr val="black"/>
                  </a:solidFill>
                  <a:latin typeface="Myriad Pro Light"/>
                </a:rPr>
                <a:t>University of Johannesburg, </a:t>
              </a:r>
              <a:r>
                <a:rPr lang="en-ZA" sz="1200" dirty="0" smtClean="0">
                  <a:solidFill>
                    <a:prstClr val="black"/>
                  </a:solidFill>
                  <a:latin typeface="Myriad Pro Light"/>
                </a:rPr>
                <a:t>                      2005 </a:t>
              </a:r>
              <a:r>
                <a:rPr lang="en-ZA" sz="1200" dirty="0">
                  <a:solidFill>
                    <a:prstClr val="black"/>
                  </a:solidFill>
                  <a:latin typeface="Myriad Pro Light"/>
                </a:rPr>
                <a:t>– 2008</a:t>
              </a:r>
            </a:p>
            <a:p>
              <a:pPr lvl="1">
                <a:spcBef>
                  <a:spcPts val="408"/>
                </a:spcBef>
                <a:buClr>
                  <a:srgbClr val="1F497D"/>
                </a:buClr>
              </a:pPr>
              <a:r>
                <a:rPr lang="en-ZA" sz="1200" dirty="0">
                  <a:solidFill>
                    <a:prstClr val="black"/>
                  </a:solidFill>
                  <a:latin typeface="Myriad Pro Light"/>
                </a:rPr>
                <a:t>BCom Accounting (Honours)</a:t>
              </a:r>
              <a:endParaRPr lang="en-US" sz="1200" dirty="0">
                <a:solidFill>
                  <a:prstClr val="black"/>
                </a:solidFill>
                <a:latin typeface="Myriad Pro Light"/>
              </a:endParaRPr>
            </a:p>
          </p:txBody>
        </p:sp>
        <p:sp>
          <p:nvSpPr>
            <p:cNvPr id="20" name="Rectangle 12"/>
            <p:cNvSpPr txBox="1"/>
            <p:nvPr/>
          </p:nvSpPr>
          <p:spPr>
            <a:xfrm>
              <a:off x="5242049" y="1441083"/>
              <a:ext cx="3392912" cy="4122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408"/>
                </a:spcBef>
                <a:buClr>
                  <a:srgbClr val="1F497D"/>
                </a:buClr>
              </a:pPr>
              <a:r>
                <a:rPr lang="en-ZA" sz="1200" dirty="0">
                  <a:solidFill>
                    <a:prstClr val="black"/>
                  </a:solidFill>
                  <a:latin typeface="Myriad Pro Light"/>
                </a:rPr>
                <a:t>Wits University , 2006 - 2008</a:t>
              </a:r>
              <a:endParaRPr lang="en-US" sz="1200" dirty="0">
                <a:solidFill>
                  <a:prstClr val="black"/>
                </a:solidFill>
                <a:latin typeface="Myriad Pro Light"/>
              </a:endParaRPr>
            </a:p>
            <a:p>
              <a:pPr lvl="1">
                <a:spcBef>
                  <a:spcPts val="408"/>
                </a:spcBef>
                <a:buClr>
                  <a:srgbClr val="1F497D"/>
                </a:buClr>
              </a:pPr>
              <a:r>
                <a:rPr lang="en-ZA" sz="1200" dirty="0">
                  <a:solidFill>
                    <a:prstClr val="black"/>
                  </a:solidFill>
                  <a:latin typeface="Myriad Pro Light"/>
                </a:rPr>
                <a:t>Bachelor of Economic Sciences</a:t>
              </a:r>
              <a:endParaRPr lang="en-US" sz="1200" dirty="0">
                <a:solidFill>
                  <a:prstClr val="black"/>
                </a:solidFill>
                <a:latin typeface="Myriad Pro Light"/>
              </a:endParaRPr>
            </a:p>
          </p:txBody>
        </p:sp>
      </p:grpSp>
      <p:sp>
        <p:nvSpPr>
          <p:cNvPr id="31" name="Rectangle 30"/>
          <p:cNvSpPr/>
          <p:nvPr/>
        </p:nvSpPr>
        <p:spPr>
          <a:xfrm>
            <a:off x="134572" y="1574726"/>
            <a:ext cx="1264971" cy="983956"/>
          </a:xfrm>
          <a:prstGeom prst="rect">
            <a:avLst/>
          </a:prstGeom>
          <a:solidFill>
            <a:srgbClr val="BFBF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457200"/>
            <a:r>
              <a:rPr lang="en-US" sz="1200" b="1" dirty="0">
                <a:solidFill>
                  <a:prstClr val="white"/>
                </a:solidFill>
                <a:latin typeface="Myriad Pro Light"/>
              </a:rPr>
              <a:t>Educational backaground</a:t>
            </a:r>
            <a:endParaRPr lang="en-ZA" sz="1200" b="1" dirty="0">
              <a:solidFill>
                <a:prstClr val="white"/>
              </a:solidFill>
              <a:latin typeface="Myriad Pro Light"/>
            </a:endParaRPr>
          </a:p>
        </p:txBody>
      </p:sp>
      <p:grpSp>
        <p:nvGrpSpPr>
          <p:cNvPr id="21" name="Group 20"/>
          <p:cNvGrpSpPr/>
          <p:nvPr/>
        </p:nvGrpSpPr>
        <p:grpSpPr>
          <a:xfrm>
            <a:off x="1482156" y="2708525"/>
            <a:ext cx="7328716" cy="1077218"/>
            <a:chOff x="1452564" y="1441085"/>
            <a:chExt cx="7182397" cy="1055774"/>
          </a:xfrm>
        </p:grpSpPr>
        <p:sp>
          <p:nvSpPr>
            <p:cNvPr id="22" name="Rectangle 12"/>
            <p:cNvSpPr txBox="1"/>
            <p:nvPr/>
          </p:nvSpPr>
          <p:spPr>
            <a:xfrm>
              <a:off x="1452564" y="1441085"/>
              <a:ext cx="3392912" cy="1055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408"/>
                </a:spcBef>
                <a:buClr>
                  <a:srgbClr val="1F497D"/>
                </a:buClr>
              </a:pPr>
              <a:r>
                <a:rPr lang="en-ZA" sz="1200" dirty="0" smtClean="0">
                  <a:solidFill>
                    <a:prstClr val="black"/>
                  </a:solidFill>
                  <a:latin typeface="Myriad Pro Light"/>
                </a:rPr>
                <a:t>MOPSY– Managing Director</a:t>
              </a:r>
            </a:p>
            <a:p>
              <a:pPr lvl="1">
                <a:spcBef>
                  <a:spcPts val="408"/>
                </a:spcBef>
                <a:buClr>
                  <a:srgbClr val="1F497D"/>
                </a:buClr>
              </a:pPr>
              <a:r>
                <a:rPr lang="en-ZA" sz="1200" dirty="0" smtClean="0">
                  <a:solidFill>
                    <a:prstClr val="black"/>
                  </a:solidFill>
                  <a:latin typeface="Myriad Pro Light"/>
                </a:rPr>
                <a:t>McKinsey </a:t>
              </a:r>
              <a:r>
                <a:rPr lang="en-ZA" sz="1200" dirty="0">
                  <a:solidFill>
                    <a:prstClr val="black"/>
                  </a:solidFill>
                  <a:latin typeface="Myriad Pro Light"/>
                </a:rPr>
                <a:t>and Company – Associate </a:t>
              </a:r>
            </a:p>
            <a:p>
              <a:pPr lvl="1">
                <a:spcBef>
                  <a:spcPts val="408"/>
                </a:spcBef>
                <a:buClr>
                  <a:srgbClr val="1F497D"/>
                </a:buClr>
              </a:pPr>
              <a:r>
                <a:rPr lang="en-ZA" sz="1200" dirty="0">
                  <a:solidFill>
                    <a:prstClr val="black"/>
                  </a:solidFill>
                  <a:latin typeface="Myriad Pro Light"/>
                </a:rPr>
                <a:t>Allan Gray – Institutional Client Servicing Business Analyst </a:t>
              </a:r>
            </a:p>
            <a:p>
              <a:pPr lvl="1">
                <a:spcBef>
                  <a:spcPts val="408"/>
                </a:spcBef>
                <a:buClr>
                  <a:srgbClr val="1F497D"/>
                </a:buClr>
              </a:pPr>
              <a:r>
                <a:rPr lang="en-ZA" sz="1200" dirty="0">
                  <a:solidFill>
                    <a:prstClr val="black"/>
                  </a:solidFill>
                  <a:latin typeface="Myriad Pro Light"/>
                </a:rPr>
                <a:t>Investec Bank – TOPP CA(SA) programme</a:t>
              </a:r>
            </a:p>
          </p:txBody>
        </p:sp>
        <p:sp>
          <p:nvSpPr>
            <p:cNvPr id="23" name="Rectangle 12"/>
            <p:cNvSpPr txBox="1"/>
            <p:nvPr/>
          </p:nvSpPr>
          <p:spPr>
            <a:xfrm>
              <a:off x="5242049" y="1441085"/>
              <a:ext cx="3392912" cy="1055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408"/>
                </a:spcBef>
                <a:buClr>
                  <a:srgbClr val="1F497D"/>
                </a:buClr>
              </a:pPr>
              <a:r>
                <a:rPr lang="en-ZA" sz="1200" dirty="0" smtClean="0">
                  <a:solidFill>
                    <a:prstClr val="black"/>
                  </a:solidFill>
                  <a:latin typeface="Myriad Pro Light"/>
                </a:rPr>
                <a:t>MOPSY – Partner </a:t>
              </a:r>
            </a:p>
            <a:p>
              <a:pPr lvl="1">
                <a:spcBef>
                  <a:spcPts val="408"/>
                </a:spcBef>
                <a:buClr>
                  <a:srgbClr val="1F497D"/>
                </a:buClr>
              </a:pPr>
              <a:r>
                <a:rPr lang="en-ZA" sz="1200" dirty="0" smtClean="0">
                  <a:solidFill>
                    <a:prstClr val="black"/>
                  </a:solidFill>
                  <a:latin typeface="Myriad Pro Light"/>
                </a:rPr>
                <a:t>McKinsey </a:t>
              </a:r>
              <a:r>
                <a:rPr lang="en-ZA" sz="1200" dirty="0">
                  <a:solidFill>
                    <a:prstClr val="black"/>
                  </a:solidFill>
                  <a:latin typeface="Myriad Pro Light"/>
                </a:rPr>
                <a:t>and Company – Senior Associate </a:t>
              </a:r>
            </a:p>
            <a:p>
              <a:pPr lvl="1">
                <a:spcBef>
                  <a:spcPts val="408"/>
                </a:spcBef>
                <a:buClr>
                  <a:srgbClr val="1F497D"/>
                </a:buClr>
              </a:pPr>
              <a:r>
                <a:rPr lang="en-ZA" sz="1200" dirty="0">
                  <a:solidFill>
                    <a:prstClr val="black"/>
                  </a:solidFill>
                  <a:latin typeface="Myriad Pro Light"/>
                </a:rPr>
                <a:t>Barclays Africa – Project Manager</a:t>
              </a:r>
            </a:p>
            <a:p>
              <a:pPr lvl="1">
                <a:spcBef>
                  <a:spcPts val="408"/>
                </a:spcBef>
                <a:buClr>
                  <a:srgbClr val="1F497D"/>
                </a:buClr>
              </a:pPr>
              <a:r>
                <a:rPr lang="en-ZA" sz="1200" dirty="0">
                  <a:solidFill>
                    <a:prstClr val="black"/>
                  </a:solidFill>
                  <a:latin typeface="Myriad Pro Light"/>
                </a:rPr>
                <a:t>Standard Bank – Operations improvement Manager</a:t>
              </a:r>
            </a:p>
          </p:txBody>
        </p:sp>
      </p:grpSp>
      <p:sp>
        <p:nvSpPr>
          <p:cNvPr id="32" name="Rectangle 31"/>
          <p:cNvSpPr/>
          <p:nvPr/>
        </p:nvSpPr>
        <p:spPr>
          <a:xfrm>
            <a:off x="134572" y="2708525"/>
            <a:ext cx="1264971" cy="1203774"/>
          </a:xfrm>
          <a:prstGeom prst="rect">
            <a:avLst/>
          </a:prstGeom>
          <a:solidFill>
            <a:srgbClr val="BFBF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457200"/>
            <a:r>
              <a:rPr lang="en-US" sz="1200" b="1" dirty="0">
                <a:solidFill>
                  <a:prstClr val="white"/>
                </a:solidFill>
                <a:latin typeface="Myriad Pro Light"/>
              </a:rPr>
              <a:t>Work experience</a:t>
            </a:r>
            <a:endParaRPr lang="en-ZA" sz="1200" b="1" dirty="0">
              <a:solidFill>
                <a:prstClr val="white"/>
              </a:solidFill>
              <a:latin typeface="Myriad Pro Light"/>
            </a:endParaRPr>
          </a:p>
        </p:txBody>
      </p:sp>
      <p:sp>
        <p:nvSpPr>
          <p:cNvPr id="25" name="Rectangle 12"/>
          <p:cNvSpPr txBox="1"/>
          <p:nvPr/>
        </p:nvSpPr>
        <p:spPr>
          <a:xfrm>
            <a:off x="1482156" y="4062143"/>
            <a:ext cx="3462032" cy="1497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408"/>
              </a:spcBef>
              <a:buClr>
                <a:srgbClr val="1F497D"/>
              </a:buClr>
            </a:pPr>
            <a:r>
              <a:rPr lang="en-ZA" sz="1200" dirty="0">
                <a:solidFill>
                  <a:prstClr val="black"/>
                </a:solidFill>
                <a:latin typeface="Myriad Pro Light"/>
              </a:rPr>
              <a:t>BBBEE strategy for FMCG multinational </a:t>
            </a:r>
            <a:r>
              <a:rPr lang="en-US" sz="1200" dirty="0">
                <a:solidFill>
                  <a:prstClr val="black"/>
                </a:solidFill>
                <a:latin typeface="Myriad Pro Light"/>
              </a:rPr>
              <a:t>–</a:t>
            </a:r>
            <a:r>
              <a:rPr lang="en-ZA" sz="1200" dirty="0">
                <a:solidFill>
                  <a:prstClr val="black"/>
                </a:solidFill>
                <a:latin typeface="Myriad Pro Light"/>
              </a:rPr>
              <a:t> SA</a:t>
            </a:r>
          </a:p>
          <a:p>
            <a:pPr lvl="1">
              <a:spcBef>
                <a:spcPts val="408"/>
              </a:spcBef>
              <a:buClr>
                <a:srgbClr val="1F497D"/>
              </a:buClr>
            </a:pPr>
            <a:r>
              <a:rPr lang="en-US" sz="1200" dirty="0">
                <a:solidFill>
                  <a:prstClr val="black"/>
                </a:solidFill>
                <a:latin typeface="Myriad Pro Light"/>
              </a:rPr>
              <a:t>Employment Equity modelling – SA</a:t>
            </a:r>
            <a:endParaRPr lang="en-ZA" sz="1200" dirty="0">
              <a:solidFill>
                <a:prstClr val="black"/>
              </a:solidFill>
              <a:latin typeface="Myriad Pro Light"/>
            </a:endParaRPr>
          </a:p>
          <a:p>
            <a:pPr lvl="1">
              <a:spcBef>
                <a:spcPts val="408"/>
              </a:spcBef>
              <a:buClr>
                <a:srgbClr val="1F497D"/>
              </a:buClr>
            </a:pPr>
            <a:r>
              <a:rPr lang="en-ZA" sz="1200" dirty="0">
                <a:solidFill>
                  <a:prstClr val="black"/>
                </a:solidFill>
                <a:latin typeface="Myriad Pro Light"/>
              </a:rPr>
              <a:t>Capital project portfolio optimisation for Transport client </a:t>
            </a:r>
            <a:r>
              <a:rPr lang="en-US" sz="1200" dirty="0">
                <a:solidFill>
                  <a:prstClr val="black"/>
                </a:solidFill>
                <a:latin typeface="Myriad Pro Light"/>
              </a:rPr>
              <a:t>–</a:t>
            </a:r>
            <a:r>
              <a:rPr lang="en-ZA" sz="1200" dirty="0">
                <a:solidFill>
                  <a:prstClr val="black"/>
                </a:solidFill>
                <a:latin typeface="Myriad Pro Light"/>
              </a:rPr>
              <a:t> SA</a:t>
            </a:r>
          </a:p>
          <a:p>
            <a:pPr lvl="1">
              <a:spcBef>
                <a:spcPts val="408"/>
              </a:spcBef>
              <a:buClr>
                <a:srgbClr val="1F497D"/>
              </a:buClr>
            </a:pPr>
            <a:r>
              <a:rPr lang="en-US" sz="1200" dirty="0">
                <a:solidFill>
                  <a:prstClr val="black"/>
                </a:solidFill>
                <a:latin typeface="Myriad Pro Light"/>
              </a:rPr>
              <a:t>HR strategy design for Energy client – SA</a:t>
            </a:r>
            <a:endParaRPr lang="en-ZA" sz="1200" dirty="0">
              <a:solidFill>
                <a:prstClr val="black"/>
              </a:solidFill>
              <a:latin typeface="Myriad Pro Light"/>
            </a:endParaRPr>
          </a:p>
          <a:p>
            <a:pPr lvl="1">
              <a:spcBef>
                <a:spcPts val="408"/>
              </a:spcBef>
              <a:buClr>
                <a:srgbClr val="1F497D"/>
              </a:buClr>
            </a:pPr>
            <a:r>
              <a:rPr lang="en-ZA" sz="1200" dirty="0">
                <a:solidFill>
                  <a:prstClr val="black"/>
                </a:solidFill>
                <a:latin typeface="Myriad Pro Light"/>
              </a:rPr>
              <a:t>Manager development programme design for Energy multinational - SA</a:t>
            </a:r>
          </a:p>
        </p:txBody>
      </p:sp>
      <p:sp>
        <p:nvSpPr>
          <p:cNvPr id="26" name="Rectangle 12"/>
          <p:cNvSpPr txBox="1"/>
          <p:nvPr/>
        </p:nvSpPr>
        <p:spPr>
          <a:xfrm>
            <a:off x="5348840" y="4062143"/>
            <a:ext cx="3462032" cy="19364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408"/>
              </a:spcBef>
              <a:buClr>
                <a:srgbClr val="1F497D"/>
              </a:buClr>
            </a:pPr>
            <a:r>
              <a:rPr lang="en-ZA" sz="1200" dirty="0">
                <a:solidFill>
                  <a:prstClr val="black"/>
                </a:solidFill>
                <a:latin typeface="Myriad Pro Light"/>
              </a:rPr>
              <a:t>BBBEE strategy for FMCG multinational  – SA</a:t>
            </a:r>
          </a:p>
          <a:p>
            <a:pPr lvl="1">
              <a:spcBef>
                <a:spcPts val="408"/>
              </a:spcBef>
              <a:buClr>
                <a:srgbClr val="1F497D"/>
              </a:buClr>
            </a:pPr>
            <a:r>
              <a:rPr lang="en-ZA" sz="1200" dirty="0">
                <a:solidFill>
                  <a:prstClr val="black"/>
                </a:solidFill>
                <a:latin typeface="Myriad Pro Light"/>
              </a:rPr>
              <a:t>Bank revenue improvement and cost cutting </a:t>
            </a:r>
            <a:r>
              <a:rPr lang="en-US" sz="1200" dirty="0">
                <a:solidFill>
                  <a:prstClr val="black"/>
                </a:solidFill>
                <a:latin typeface="Myriad Pro Light"/>
              </a:rPr>
              <a:t>–</a:t>
            </a:r>
            <a:r>
              <a:rPr lang="en-ZA" sz="1200" dirty="0">
                <a:solidFill>
                  <a:prstClr val="black"/>
                </a:solidFill>
                <a:latin typeface="Myriad Pro Light"/>
              </a:rPr>
              <a:t> Nigeria, Ghana, Kenya and Togo</a:t>
            </a:r>
          </a:p>
          <a:p>
            <a:pPr lvl="1">
              <a:spcBef>
                <a:spcPts val="408"/>
              </a:spcBef>
              <a:buClr>
                <a:srgbClr val="1F497D"/>
              </a:buClr>
            </a:pPr>
            <a:r>
              <a:rPr lang="en-ZA" sz="1200" dirty="0">
                <a:solidFill>
                  <a:prstClr val="black"/>
                </a:solidFill>
                <a:latin typeface="Myriad Pro Light"/>
              </a:rPr>
              <a:t>Investor readiness prepation for IT startup </a:t>
            </a:r>
            <a:r>
              <a:rPr lang="en-US" sz="1200" dirty="0">
                <a:solidFill>
                  <a:prstClr val="black"/>
                </a:solidFill>
                <a:latin typeface="Myriad Pro Light"/>
              </a:rPr>
              <a:t>–</a:t>
            </a:r>
            <a:r>
              <a:rPr lang="en-ZA" sz="1200" dirty="0">
                <a:solidFill>
                  <a:prstClr val="black"/>
                </a:solidFill>
                <a:latin typeface="Myriad Pro Light"/>
              </a:rPr>
              <a:t> Ghana</a:t>
            </a:r>
          </a:p>
          <a:p>
            <a:pPr lvl="1">
              <a:spcBef>
                <a:spcPts val="408"/>
              </a:spcBef>
              <a:buClr>
                <a:srgbClr val="1F497D"/>
              </a:buClr>
            </a:pPr>
            <a:r>
              <a:rPr lang="en-ZA" sz="1200" dirty="0">
                <a:solidFill>
                  <a:prstClr val="black"/>
                </a:solidFill>
                <a:latin typeface="Myriad Pro Light"/>
              </a:rPr>
              <a:t>Capital project portfolio optimisation </a:t>
            </a:r>
            <a:r>
              <a:rPr lang="en-US" sz="1200" dirty="0">
                <a:solidFill>
                  <a:prstClr val="black"/>
                </a:solidFill>
                <a:latin typeface="Myriad Pro Light"/>
              </a:rPr>
              <a:t>–</a:t>
            </a:r>
            <a:r>
              <a:rPr lang="en-ZA" sz="1200" dirty="0">
                <a:solidFill>
                  <a:prstClr val="black"/>
                </a:solidFill>
                <a:latin typeface="Myriad Pro Light"/>
              </a:rPr>
              <a:t> SA</a:t>
            </a:r>
          </a:p>
          <a:p>
            <a:pPr lvl="1">
              <a:spcBef>
                <a:spcPts val="408"/>
              </a:spcBef>
              <a:buClr>
                <a:srgbClr val="1F497D"/>
              </a:buClr>
            </a:pPr>
            <a:r>
              <a:rPr lang="en-ZA" sz="1200" dirty="0">
                <a:solidFill>
                  <a:prstClr val="black"/>
                </a:solidFill>
                <a:latin typeface="Myriad Pro Light"/>
              </a:rPr>
              <a:t>Data centre strategy – SA</a:t>
            </a:r>
          </a:p>
        </p:txBody>
      </p:sp>
      <p:sp>
        <p:nvSpPr>
          <p:cNvPr id="33" name="Rectangle 32"/>
          <p:cNvSpPr/>
          <p:nvPr/>
        </p:nvSpPr>
        <p:spPr>
          <a:xfrm>
            <a:off x="134572" y="4062144"/>
            <a:ext cx="1264971" cy="1713290"/>
          </a:xfrm>
          <a:prstGeom prst="rect">
            <a:avLst/>
          </a:prstGeom>
          <a:solidFill>
            <a:srgbClr val="BFBF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457200"/>
            <a:r>
              <a:rPr lang="en-US" sz="1200" b="1" dirty="0">
                <a:solidFill>
                  <a:prstClr val="white"/>
                </a:solidFill>
                <a:latin typeface="Myriad Pro Light"/>
              </a:rPr>
              <a:t>Example projects</a:t>
            </a:r>
            <a:endParaRPr lang="en-ZA" sz="1200" b="1" dirty="0">
              <a:solidFill>
                <a:prstClr val="white"/>
              </a:solidFill>
              <a:latin typeface="Myriad Pro Light"/>
            </a:endParaRPr>
          </a:p>
        </p:txBody>
      </p:sp>
      <p:pic>
        <p:nvPicPr>
          <p:cNvPr id="38" name="Picture 37" descr="AHP (15) high res.jpg"/>
          <p:cNvPicPr>
            <a:picLocks/>
          </p:cNvPicPr>
          <p:nvPr/>
        </p:nvPicPr>
        <p:blipFill>
          <a:blip r:embed="rId7" cstate="print"/>
          <a:stretch>
            <a:fillRect/>
          </a:stretch>
        </p:blipFill>
        <p:spPr>
          <a:xfrm>
            <a:off x="4086646" y="934881"/>
            <a:ext cx="913216" cy="1026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p:cNvPicPr>
            <a:picLocks/>
          </p:cNvPicPr>
          <p:nvPr/>
        </p:nvPicPr>
        <p:blipFill>
          <a:blip r:embed="rId8"/>
          <a:stretch>
            <a:fillRect/>
          </a:stretch>
        </p:blipFill>
        <p:spPr>
          <a:xfrm>
            <a:off x="7959524" y="922313"/>
            <a:ext cx="913216" cy="1026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3230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Contact details</a:t>
            </a:r>
            <a:endParaRPr lang="en-ZA" dirty="0"/>
          </a:p>
        </p:txBody>
      </p:sp>
      <p:sp>
        <p:nvSpPr>
          <p:cNvPr id="3" name="Content Placeholder 2"/>
          <p:cNvSpPr>
            <a:spLocks noGrp="1"/>
          </p:cNvSpPr>
          <p:nvPr>
            <p:ph idx="1"/>
          </p:nvPr>
        </p:nvSpPr>
        <p:spPr/>
        <p:txBody>
          <a:bodyPr/>
          <a:lstStyle/>
          <a:p>
            <a:pPr>
              <a:buNone/>
            </a:pPr>
            <a:endParaRPr lang="en-ZA" dirty="0" smtClean="0"/>
          </a:p>
          <a:p>
            <a:pPr>
              <a:buNone/>
            </a:pPr>
            <a:endParaRPr lang="en-ZA" dirty="0" smtClean="0"/>
          </a:p>
          <a:p>
            <a:pPr>
              <a:buNone/>
            </a:pPr>
            <a:endParaRPr lang="en-ZA" dirty="0" smtClean="0"/>
          </a:p>
          <a:p>
            <a:pPr>
              <a:buNone/>
            </a:pPr>
            <a:r>
              <a:rPr lang="en-ZA" sz="2000" b="1" dirty="0" smtClean="0">
                <a:solidFill>
                  <a:schemeClr val="tx2"/>
                </a:solidFill>
              </a:rPr>
              <a:t>MISS MPHO SEDIBE</a:t>
            </a:r>
          </a:p>
          <a:p>
            <a:pPr>
              <a:buNone/>
            </a:pPr>
            <a:r>
              <a:rPr lang="en-ZA" dirty="0" smtClean="0"/>
              <a:t>MANAGING DIRECTOR: MOPSY STRATEGIC ADVISORS</a:t>
            </a:r>
          </a:p>
          <a:p>
            <a:pPr>
              <a:buNone/>
            </a:pPr>
            <a:r>
              <a:rPr lang="en-ZA" dirty="0" smtClean="0"/>
              <a:t>TELEPHONE: +2783 765 6115</a:t>
            </a:r>
          </a:p>
          <a:p>
            <a:pPr>
              <a:buNone/>
            </a:pPr>
            <a:r>
              <a:rPr lang="en-ZA" dirty="0" smtClean="0"/>
              <a:t>EMAIL: </a:t>
            </a:r>
            <a:r>
              <a:rPr lang="en-ZA" dirty="0" smtClean="0">
                <a:hlinkClick r:id="rId2"/>
              </a:rPr>
              <a:t>mpho@mopsy.co.za</a:t>
            </a:r>
            <a:endParaRPr lang="en-ZA" dirty="0" smtClean="0"/>
          </a:p>
          <a:p>
            <a:pPr>
              <a:buNone/>
            </a:pPr>
            <a:endParaRPr lang="en-ZA" dirty="0" smtClean="0">
              <a:solidFill>
                <a:schemeClr val="tx2"/>
              </a:solidFill>
            </a:endParaRPr>
          </a:p>
          <a:p>
            <a:pPr>
              <a:buNone/>
            </a:pPr>
            <a:endParaRPr lang="en-ZA" dirty="0" smtClean="0">
              <a:solidFill>
                <a:schemeClr val="tx2"/>
              </a:solidFill>
            </a:endParaRPr>
          </a:p>
          <a:p>
            <a:pPr>
              <a:buNone/>
            </a:pPr>
            <a:r>
              <a:rPr lang="en-ZA" sz="2000" b="1" dirty="0" smtClean="0">
                <a:solidFill>
                  <a:schemeClr val="tx2"/>
                </a:solidFill>
              </a:rPr>
              <a:t>MR ZWELI OYENA GWEBITYALA</a:t>
            </a:r>
          </a:p>
          <a:p>
            <a:pPr>
              <a:buNone/>
            </a:pPr>
            <a:r>
              <a:rPr lang="en-ZA" dirty="0" smtClean="0"/>
              <a:t>PARTNER: MOPSY STRATEGIC ADVISORS</a:t>
            </a:r>
          </a:p>
          <a:p>
            <a:pPr>
              <a:buNone/>
            </a:pPr>
            <a:r>
              <a:rPr lang="en-ZA" dirty="0" smtClean="0"/>
              <a:t>TELEPHONE: +2776 235 5839</a:t>
            </a:r>
          </a:p>
          <a:p>
            <a:pPr>
              <a:buNone/>
            </a:pPr>
            <a:r>
              <a:rPr lang="en-ZA" dirty="0" smtClean="0"/>
              <a:t>EMAIL: </a:t>
            </a:r>
            <a:r>
              <a:rPr lang="en-ZA" dirty="0" smtClean="0">
                <a:hlinkClick r:id="rId3"/>
              </a:rPr>
              <a:t>zweli@mopsy.co.za</a:t>
            </a:r>
            <a:r>
              <a:rPr lang="en-ZA" dirty="0" smtClean="0"/>
              <a:t> </a:t>
            </a:r>
          </a:p>
          <a:p>
            <a:pPr>
              <a:buNone/>
            </a:pPr>
            <a:endParaRPr lang="en-ZA" dirty="0" smtClean="0"/>
          </a:p>
          <a:p>
            <a:pPr>
              <a:buNone/>
            </a:pPr>
            <a:endParaRPr lang="en-ZA" dirty="0"/>
          </a:p>
        </p:txBody>
      </p:sp>
      <p:sp>
        <p:nvSpPr>
          <p:cNvPr id="4" name="Slide Number Placeholder 3"/>
          <p:cNvSpPr>
            <a:spLocks noGrp="1"/>
          </p:cNvSpPr>
          <p:nvPr>
            <p:ph type="sldNum" sz="quarter" idx="12"/>
          </p:nvPr>
        </p:nvSpPr>
        <p:spPr/>
        <p:txBody>
          <a:bodyPr/>
          <a:lstStyle/>
          <a:p>
            <a:fld id="{DD4834B0-2501-7F4E-BCB2-A85810448D00}"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337405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entation-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3" name="Slide Number Placeholder 2"/>
          <p:cNvSpPr>
            <a:spLocks noGrp="1"/>
          </p:cNvSpPr>
          <p:nvPr>
            <p:ph type="sldNum" sz="quarter" idx="12"/>
          </p:nvPr>
        </p:nvSpPr>
        <p:spPr/>
        <p:txBody>
          <a:bodyPr/>
          <a:lstStyle/>
          <a:p>
            <a:fld id="{DD4834B0-2501-7F4E-BCB2-A85810448D00}"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16172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splay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899" y="5410200"/>
            <a:ext cx="3315103"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94709" y="2903547"/>
            <a:ext cx="3782291" cy="769441"/>
          </a:xfrm>
          <a:prstGeom prst="rect">
            <a:avLst/>
          </a:prstGeom>
        </p:spPr>
        <p:txBody>
          <a:bodyPr wrap="square">
            <a:spAutoFit/>
          </a:bodyPr>
          <a:lstStyle/>
          <a:p>
            <a:pPr algn="ctr"/>
            <a:r>
              <a:rPr lang="en-ZA" sz="4400" smtClean="0">
                <a:solidFill>
                  <a:schemeClr val="tx2"/>
                </a:solidFill>
                <a:cs typeface="Arial" panose="020B0604020202020204" pitchFamily="34" charset="0"/>
              </a:rPr>
              <a:t>Thank you</a:t>
            </a:r>
            <a:endParaRPr lang="en-ZA" sz="4400" dirty="0"/>
          </a:p>
        </p:txBody>
      </p:sp>
    </p:spTree>
    <p:extLst>
      <p:ext uri="{BB962C8B-B14F-4D97-AF65-F5344CB8AC3E}">
        <p14:creationId xmlns:p14="http://schemas.microsoft.com/office/powerpoint/2010/main" val="410151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solidFill>
                  <a:schemeClr val="tx2"/>
                </a:solidFill>
              </a:rPr>
              <a:t>Program</a:t>
            </a:r>
            <a:endParaRPr lang="en-ZA" dirty="0">
              <a:solidFill>
                <a:schemeClr val="tx2"/>
              </a:solidFill>
            </a:endParaRPr>
          </a:p>
        </p:txBody>
      </p:sp>
      <p:pic>
        <p:nvPicPr>
          <p:cNvPr id="1028" name="Picture 4" descr="Display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899" y="5410200"/>
            <a:ext cx="3315103"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229600" cy="5334000"/>
          </a:xfrm>
        </p:spPr>
        <p:txBody>
          <a:bodyPr>
            <a:noAutofit/>
          </a:bodyPr>
          <a:lstStyle/>
          <a:p>
            <a:pPr marL="0" indent="0">
              <a:buNone/>
            </a:pPr>
            <a:r>
              <a:rPr lang="en-ZA" sz="1600" dirty="0" smtClean="0">
                <a:solidFill>
                  <a:schemeClr val="tx2"/>
                </a:solidFill>
              </a:rPr>
              <a:t>1. Opening and welcome</a:t>
            </a:r>
          </a:p>
          <a:p>
            <a:pPr marL="0" indent="0">
              <a:buNone/>
            </a:pPr>
            <a:endParaRPr lang="en-ZA" sz="1600" dirty="0" smtClean="0">
              <a:solidFill>
                <a:schemeClr val="tx2"/>
              </a:solidFill>
            </a:endParaRPr>
          </a:p>
          <a:p>
            <a:pPr marL="0" indent="0">
              <a:buNone/>
            </a:pPr>
            <a:r>
              <a:rPr lang="en-ZA" sz="1600" dirty="0" smtClean="0">
                <a:solidFill>
                  <a:schemeClr val="tx2"/>
                </a:solidFill>
              </a:rPr>
              <a:t>2. Framework for BEE verification, rating and implementation by Mr. Andile Tlhoaele </a:t>
            </a:r>
          </a:p>
          <a:p>
            <a:pPr marL="0" indent="0">
              <a:buNone/>
            </a:pPr>
            <a:r>
              <a:rPr lang="en-ZA" sz="1600" dirty="0" smtClean="0">
                <a:solidFill>
                  <a:schemeClr val="tx2"/>
                </a:solidFill>
              </a:rPr>
              <a:t>   -Amended Generic Codes -Scorecard, Recognition Level and B-BBEE Status</a:t>
            </a:r>
          </a:p>
          <a:p>
            <a:pPr marL="0" indent="0">
              <a:buNone/>
            </a:pPr>
            <a:r>
              <a:rPr lang="en-ZA" sz="1600" dirty="0" smtClean="0">
                <a:solidFill>
                  <a:schemeClr val="tx2"/>
                </a:solidFill>
              </a:rPr>
              <a:t>   -Framework for BEE verification :What verification companies look for</a:t>
            </a:r>
          </a:p>
          <a:p>
            <a:pPr marL="0" indent="0">
              <a:buNone/>
            </a:pPr>
            <a:r>
              <a:rPr lang="en-ZA" sz="1600" dirty="0" smtClean="0">
                <a:solidFill>
                  <a:schemeClr val="tx2"/>
                </a:solidFill>
              </a:rPr>
              <a:t> </a:t>
            </a:r>
          </a:p>
          <a:p>
            <a:pPr marL="0" indent="0">
              <a:buNone/>
            </a:pPr>
            <a:r>
              <a:rPr lang="en-ZA" sz="1600" dirty="0" smtClean="0">
                <a:solidFill>
                  <a:schemeClr val="tx2"/>
                </a:solidFill>
              </a:rPr>
              <a:t>3. Implementation of Priority Elements:</a:t>
            </a:r>
          </a:p>
          <a:p>
            <a:pPr marL="0" indent="0">
              <a:buNone/>
            </a:pPr>
            <a:r>
              <a:rPr lang="en-ZA" sz="1600" dirty="0" smtClean="0">
                <a:solidFill>
                  <a:schemeClr val="tx2"/>
                </a:solidFill>
              </a:rPr>
              <a:t>  - Ownership and Preferential Procurement – Ms. Mpho Sedibe</a:t>
            </a:r>
          </a:p>
          <a:p>
            <a:pPr marL="0" indent="0">
              <a:buNone/>
            </a:pPr>
            <a:r>
              <a:rPr lang="en-ZA" sz="1600" dirty="0" smtClean="0">
                <a:solidFill>
                  <a:schemeClr val="tx2"/>
                </a:solidFill>
              </a:rPr>
              <a:t>  - Enterprise and supplier development- Mr. Keith Matthews </a:t>
            </a:r>
          </a:p>
          <a:p>
            <a:pPr marL="0" indent="0">
              <a:buNone/>
            </a:pPr>
            <a:endParaRPr lang="en-ZA" sz="1600" dirty="0" smtClean="0">
              <a:solidFill>
                <a:schemeClr val="tx2"/>
              </a:solidFill>
            </a:endParaRPr>
          </a:p>
          <a:p>
            <a:pPr marL="0" indent="0">
              <a:buNone/>
            </a:pPr>
            <a:r>
              <a:rPr lang="en-ZA" sz="1600" dirty="0" smtClean="0">
                <a:solidFill>
                  <a:schemeClr val="tx2"/>
                </a:solidFill>
              </a:rPr>
              <a:t>4. Framework for implementation: B-BBEE 123 tool- Saul Symanowitz </a:t>
            </a:r>
          </a:p>
          <a:p>
            <a:pPr marL="0" indent="0">
              <a:buNone/>
            </a:pPr>
            <a:endParaRPr lang="en-ZA" sz="1600" dirty="0" smtClean="0">
              <a:solidFill>
                <a:schemeClr val="tx2"/>
              </a:solidFill>
            </a:endParaRPr>
          </a:p>
          <a:p>
            <a:pPr marL="0" indent="0">
              <a:buNone/>
            </a:pPr>
            <a:r>
              <a:rPr lang="en-ZA" sz="1600" dirty="0" smtClean="0">
                <a:solidFill>
                  <a:schemeClr val="tx2"/>
                </a:solidFill>
              </a:rPr>
              <a:t>5. Panel Discussion </a:t>
            </a:r>
          </a:p>
          <a:p>
            <a:pPr marL="0" indent="0">
              <a:buNone/>
            </a:pPr>
            <a:endParaRPr lang="en-ZA" sz="1600" dirty="0" smtClean="0">
              <a:solidFill>
                <a:schemeClr val="tx2"/>
              </a:solidFill>
            </a:endParaRPr>
          </a:p>
          <a:p>
            <a:pPr marL="0" indent="0">
              <a:buNone/>
            </a:pPr>
            <a:r>
              <a:rPr lang="en-ZA" sz="1600" dirty="0" smtClean="0">
                <a:solidFill>
                  <a:schemeClr val="tx2"/>
                </a:solidFill>
              </a:rPr>
              <a:t>6. Demo of SANEC BEE website</a:t>
            </a:r>
          </a:p>
          <a:p>
            <a:pPr marL="0" indent="0">
              <a:buNone/>
            </a:pPr>
            <a:endParaRPr lang="en-ZA" sz="1600" dirty="0" smtClean="0">
              <a:solidFill>
                <a:schemeClr val="tx2"/>
              </a:solidFill>
            </a:endParaRPr>
          </a:p>
          <a:p>
            <a:pPr marL="0" indent="0">
              <a:buNone/>
            </a:pPr>
            <a:r>
              <a:rPr lang="en-ZA" sz="1600" dirty="0" smtClean="0">
                <a:solidFill>
                  <a:schemeClr val="tx2"/>
                </a:solidFill>
              </a:rPr>
              <a:t>7. Closure</a:t>
            </a:r>
            <a:endParaRPr lang="en-ZA" sz="1600" dirty="0"/>
          </a:p>
        </p:txBody>
      </p:sp>
    </p:spTree>
    <p:extLst>
      <p:ext uri="{BB962C8B-B14F-4D97-AF65-F5344CB8AC3E}">
        <p14:creationId xmlns:p14="http://schemas.microsoft.com/office/powerpoint/2010/main" val="2821160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 y="609600"/>
            <a:ext cx="9117518" cy="5516563"/>
          </a:xfrm>
          <a:prstGeom prst="rect">
            <a:avLst/>
          </a:prstGeom>
          <a:ln>
            <a:noFill/>
          </a:ln>
          <a:effectLst>
            <a:softEdge rad="112500"/>
          </a:effectLst>
        </p:spPr>
      </p:pic>
    </p:spTree>
    <p:extLst>
      <p:ext uri="{BB962C8B-B14F-4D97-AF65-F5344CB8AC3E}">
        <p14:creationId xmlns:p14="http://schemas.microsoft.com/office/powerpoint/2010/main" val="165108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ZA" dirty="0"/>
              <a:t>by SANEC </a:t>
            </a:r>
            <a:r>
              <a:rPr lang="en-ZA" dirty="0" smtClean="0"/>
              <a:t>Sekga</a:t>
            </a:r>
            <a:r>
              <a:rPr lang="en-ZA" dirty="0"/>
              <a:t>, overview of B-BBEE Desk</a:t>
            </a:r>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2405"/>
          <a:stretch/>
        </p:blipFill>
        <p:spPr bwMode="auto">
          <a:xfrm>
            <a:off x="0" y="7620"/>
            <a:ext cx="9144000" cy="359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899" y="5410200"/>
            <a:ext cx="331510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9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SANEC BBBEE Desk Seminar </a:t>
            </a:r>
            <a:endParaRPr lang="en-US" sz="2800" dirty="0"/>
          </a:p>
        </p:txBody>
      </p:sp>
      <p:sp>
        <p:nvSpPr>
          <p:cNvPr id="3" name="Title 1"/>
          <p:cNvSpPr txBox="1">
            <a:spLocks/>
          </p:cNvSpPr>
          <p:nvPr/>
        </p:nvSpPr>
        <p:spPr>
          <a:xfrm>
            <a:off x="4607442" y="3653417"/>
            <a:ext cx="4105348" cy="515901"/>
          </a:xfrm>
          <a:prstGeom prst="rect">
            <a:avLst/>
          </a:prstGeom>
        </p:spPr>
        <p:txBody>
          <a:bodyPr vert="horz" lIns="91440" tIns="45720" rIns="91440" bIns="45720" rtlCol="0" anchor="ctr">
            <a:noAutofit/>
          </a:bodyPr>
          <a:lstStyle/>
          <a:p>
            <a:pPr defTabSz="457200">
              <a:spcBef>
                <a:spcPct val="0"/>
              </a:spcBef>
              <a:defRPr/>
            </a:pPr>
            <a:r>
              <a:rPr lang="en-US" sz="2800" b="1" dirty="0" smtClean="0">
                <a:solidFill>
                  <a:prstClr val="white"/>
                </a:solidFill>
                <a:latin typeface="Century Gothic"/>
                <a:cs typeface="Century Gothic"/>
              </a:rPr>
              <a:t>Friday, 26 June 2015</a:t>
            </a:r>
            <a:endParaRPr lang="en-US" sz="2800" b="1" dirty="0">
              <a:solidFill>
                <a:prstClr val="white"/>
              </a:solidFill>
              <a:latin typeface="Century Gothic"/>
              <a:cs typeface="Century Gothic"/>
            </a:endParaRPr>
          </a:p>
        </p:txBody>
      </p:sp>
    </p:spTree>
    <p:extLst>
      <p:ext uri="{BB962C8B-B14F-4D97-AF65-F5344CB8AC3E}">
        <p14:creationId xmlns:p14="http://schemas.microsoft.com/office/powerpoint/2010/main" val="295169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75113909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0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Who we are</a:t>
            </a:r>
            <a:endParaRPr lang="en-US" dirty="0"/>
          </a:p>
        </p:txBody>
      </p:sp>
      <p:sp>
        <p:nvSpPr>
          <p:cNvPr id="6" name="Rectangle 6"/>
          <p:cNvSpPr txBox="1"/>
          <p:nvPr/>
        </p:nvSpPr>
        <p:spPr>
          <a:xfrm>
            <a:off x="144286" y="1002008"/>
            <a:ext cx="8450339" cy="24232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nSpc>
                <a:spcPct val="92000"/>
              </a:lnSpc>
              <a:spcBef>
                <a:spcPts val="1224"/>
              </a:spcBef>
              <a:spcAft>
                <a:spcPts val="1837"/>
              </a:spcAft>
              <a:buClr>
                <a:srgbClr val="1F497D"/>
              </a:buClr>
            </a:pPr>
            <a:r>
              <a:rPr lang="en-US" dirty="0">
                <a:solidFill>
                  <a:prstClr val="black"/>
                </a:solidFill>
                <a:latin typeface="Myriad Pro Light"/>
              </a:rPr>
              <a:t>MOPSY Strategic Advisors is </a:t>
            </a:r>
            <a:r>
              <a:rPr lang="en-US" dirty="0" smtClean="0">
                <a:solidFill>
                  <a:prstClr val="black"/>
                </a:solidFill>
                <a:latin typeface="Myriad Pro Light"/>
              </a:rPr>
              <a:t> </a:t>
            </a:r>
            <a:r>
              <a:rPr lang="en-US" dirty="0">
                <a:solidFill>
                  <a:prstClr val="black"/>
                </a:solidFill>
                <a:latin typeface="Myriad Pro Light"/>
              </a:rPr>
              <a:t>a </a:t>
            </a:r>
            <a:r>
              <a:rPr lang="en-US" b="1" dirty="0">
                <a:solidFill>
                  <a:srgbClr val="EEECE1">
                    <a:lumMod val="25000"/>
                  </a:srgbClr>
                </a:solidFill>
                <a:latin typeface="Myriad Pro Light"/>
              </a:rPr>
              <a:t>100% black female </a:t>
            </a:r>
            <a:r>
              <a:rPr lang="en-US" dirty="0">
                <a:solidFill>
                  <a:prstClr val="black"/>
                </a:solidFill>
                <a:latin typeface="Myriad Pro Light"/>
              </a:rPr>
              <a:t>independent, niche consultancy dedicated </a:t>
            </a:r>
            <a:r>
              <a:rPr lang="en-US" dirty="0" smtClean="0">
                <a:solidFill>
                  <a:prstClr val="black"/>
                </a:solidFill>
                <a:latin typeface="Myriad Pro Light"/>
              </a:rPr>
              <a:t>to: </a:t>
            </a:r>
          </a:p>
          <a:p>
            <a:pPr lvl="2">
              <a:lnSpc>
                <a:spcPct val="92000"/>
              </a:lnSpc>
              <a:spcBef>
                <a:spcPts val="1224"/>
              </a:spcBef>
              <a:spcAft>
                <a:spcPts val="1837"/>
              </a:spcAft>
              <a:buClr>
                <a:srgbClr val="1F497D"/>
              </a:buClr>
            </a:pPr>
            <a:r>
              <a:rPr lang="en-US" dirty="0" smtClean="0">
                <a:solidFill>
                  <a:prstClr val="black"/>
                </a:solidFill>
                <a:latin typeface="Myriad Pro Light"/>
              </a:rPr>
              <a:t>Making a tangible contribution to advancing the economic emancipation of historically disadvantaged individuals, by collaborating with key                        corporate decision makers to introduce meaningful and sustainable              transformation solutions that address both the corporate                            transformation agenda, as well as South Africa’s need to                                            economically evolve</a:t>
            </a:r>
            <a:endParaRPr lang="en-US" dirty="0">
              <a:solidFill>
                <a:prstClr val="black"/>
              </a:solidFill>
              <a:latin typeface="Myriad Pro Light"/>
            </a:endParaRPr>
          </a:p>
        </p:txBody>
      </p:sp>
      <p:sp>
        <p:nvSpPr>
          <p:cNvPr id="10" name="Rectangle 6"/>
          <p:cNvSpPr txBox="1"/>
          <p:nvPr/>
        </p:nvSpPr>
        <p:spPr>
          <a:xfrm>
            <a:off x="144285" y="3680210"/>
            <a:ext cx="8128719" cy="20385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2">
              <a:lnSpc>
                <a:spcPct val="92000"/>
              </a:lnSpc>
              <a:spcBef>
                <a:spcPts val="1224"/>
              </a:spcBef>
              <a:spcAft>
                <a:spcPts val="1837"/>
              </a:spcAft>
              <a:buClr>
                <a:srgbClr val="1F497D"/>
              </a:buClr>
            </a:pPr>
            <a:r>
              <a:rPr lang="en-US" dirty="0">
                <a:solidFill>
                  <a:prstClr val="black"/>
                </a:solidFill>
                <a:latin typeface="Myriad Pro Light"/>
              </a:rPr>
              <a:t>MOPSY Strategic Advisors is owned and actively managed by </a:t>
            </a:r>
            <a:r>
              <a:rPr lang="en-US" dirty="0" smtClean="0">
                <a:solidFill>
                  <a:prstClr val="black"/>
                </a:solidFill>
                <a:latin typeface="Myriad Pro Light"/>
              </a:rPr>
              <a:t>a group of </a:t>
            </a:r>
            <a:r>
              <a:rPr lang="en-US" dirty="0">
                <a:solidFill>
                  <a:prstClr val="black"/>
                </a:solidFill>
                <a:latin typeface="Myriad Pro Light"/>
              </a:rPr>
              <a:t>passionate and talented black South Africans committed to making a meaningful and tangible contribution to creating economic value within small business. Together, the team has more than 14 years of relevant industry experience in banking, asset management, management consulting, and business consulting. MOPSY Strategic Advisors is also supported by a multi-disciplinary advisory team of successful entrepreneurs and corporates</a:t>
            </a:r>
            <a:r>
              <a:rPr lang="en-US" dirty="0" smtClean="0">
                <a:solidFill>
                  <a:prstClr val="black"/>
                </a:solidFill>
                <a:latin typeface="Myriad Pro Light"/>
              </a:rPr>
              <a:t>.</a:t>
            </a:r>
            <a:endParaRPr lang="en-US" dirty="0">
              <a:solidFill>
                <a:prstClr val="black"/>
              </a:solidFill>
              <a:latin typeface="Myriad Pro Light"/>
            </a:endParaRPr>
          </a:p>
        </p:txBody>
      </p:sp>
    </p:spTree>
    <p:extLst>
      <p:ext uri="{BB962C8B-B14F-4D97-AF65-F5344CB8AC3E}">
        <p14:creationId xmlns:p14="http://schemas.microsoft.com/office/powerpoint/2010/main" val="238711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2672110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5127"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What we do</a:t>
            </a:r>
            <a:endParaRPr lang="en-US" dirty="0"/>
          </a:p>
        </p:txBody>
      </p:sp>
      <p:sp>
        <p:nvSpPr>
          <p:cNvPr id="7" name="Rectangle 6"/>
          <p:cNvSpPr/>
          <p:nvPr/>
        </p:nvSpPr>
        <p:spPr>
          <a:xfrm>
            <a:off x="143543" y="1100141"/>
            <a:ext cx="3660341" cy="4764634"/>
          </a:xfrm>
          <a:prstGeom prst="rect">
            <a:avLst/>
          </a:prstGeom>
          <a:solidFill>
            <a:schemeClr val="bg1">
              <a:alpha val="71000"/>
            </a:schemeClr>
          </a:solid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457200"/>
            <a:endParaRPr lang="en-ZA" sz="1300" dirty="0" smtClean="0">
              <a:solidFill>
                <a:prstClr val="black"/>
              </a:solidFill>
              <a:latin typeface="Myriad Pro Light"/>
            </a:endParaRPr>
          </a:p>
        </p:txBody>
      </p:sp>
      <p:sp>
        <p:nvSpPr>
          <p:cNvPr id="8" name="Rectangle 7"/>
          <p:cNvSpPr/>
          <p:nvPr/>
        </p:nvSpPr>
        <p:spPr>
          <a:xfrm>
            <a:off x="3929485" y="1100141"/>
            <a:ext cx="2476113" cy="4764634"/>
          </a:xfrm>
          <a:prstGeom prst="rect">
            <a:avLst/>
          </a:prstGeom>
          <a:solidFill>
            <a:schemeClr val="bg1">
              <a:alpha val="61000"/>
            </a:schemeClr>
          </a:solid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457200"/>
            <a:endParaRPr lang="en-ZA" sz="1300" dirty="0" smtClean="0">
              <a:solidFill>
                <a:prstClr val="black"/>
              </a:solidFill>
              <a:latin typeface="Myriad Pro Light"/>
            </a:endParaRPr>
          </a:p>
        </p:txBody>
      </p:sp>
      <p:sp>
        <p:nvSpPr>
          <p:cNvPr id="9" name="Rectangle 8"/>
          <p:cNvSpPr/>
          <p:nvPr/>
        </p:nvSpPr>
        <p:spPr>
          <a:xfrm>
            <a:off x="6513255" y="1100141"/>
            <a:ext cx="2476113" cy="4764634"/>
          </a:xfrm>
          <a:prstGeom prst="rect">
            <a:avLst/>
          </a:prstGeom>
          <a:solidFill>
            <a:schemeClr val="bg1">
              <a:alpha val="61000"/>
            </a:schemeClr>
          </a:soli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457200"/>
            <a:endParaRPr lang="en-ZA" sz="1300" dirty="0" smtClean="0">
              <a:solidFill>
                <a:prstClr val="black"/>
              </a:solidFill>
              <a:latin typeface="Myriad Pro Light"/>
            </a:endParaRPr>
          </a:p>
        </p:txBody>
      </p:sp>
      <p:sp>
        <p:nvSpPr>
          <p:cNvPr id="10" name="Rectangle 9"/>
          <p:cNvSpPr/>
          <p:nvPr/>
        </p:nvSpPr>
        <p:spPr>
          <a:xfrm>
            <a:off x="143543" y="1100140"/>
            <a:ext cx="3660341" cy="489297"/>
          </a:xfrm>
          <a:prstGeom prst="rect">
            <a:avLst/>
          </a:prstGeom>
          <a:solidFill>
            <a:schemeClr val="bg1">
              <a:lumMod val="50000"/>
            </a:schemeClr>
          </a:solidFill>
          <a:ln w="190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defTabSz="457200"/>
            <a:r>
              <a:rPr lang="en-US" sz="1300" b="1" dirty="0">
                <a:solidFill>
                  <a:prstClr val="white"/>
                </a:solidFill>
                <a:latin typeface="Myriad Pro Light"/>
              </a:rPr>
              <a:t>BBBEE strategic advisory</a:t>
            </a:r>
            <a:endParaRPr lang="en-ZA" sz="1300" b="1" dirty="0">
              <a:solidFill>
                <a:prstClr val="white"/>
              </a:solidFill>
              <a:latin typeface="Myriad Pro Light"/>
            </a:endParaRPr>
          </a:p>
        </p:txBody>
      </p:sp>
      <p:sp>
        <p:nvSpPr>
          <p:cNvPr id="11" name="Rectangle 10"/>
          <p:cNvSpPr/>
          <p:nvPr/>
        </p:nvSpPr>
        <p:spPr>
          <a:xfrm>
            <a:off x="3929484" y="1100140"/>
            <a:ext cx="2476113" cy="489297"/>
          </a:xfrm>
          <a:prstGeom prst="rect">
            <a:avLst/>
          </a:prstGeom>
          <a:solidFill>
            <a:schemeClr val="bg1">
              <a:lumMod val="65000"/>
            </a:schemeClr>
          </a:solidFill>
          <a:ln w="19050">
            <a:solidFill>
              <a:srgbClr val="A6A6A6"/>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defTabSz="457200"/>
            <a:r>
              <a:rPr lang="en-US" sz="1300" b="1" dirty="0" smtClean="0">
                <a:solidFill>
                  <a:prstClr val="white"/>
                </a:solidFill>
                <a:latin typeface="Myriad Pro Light"/>
              </a:rPr>
              <a:t>Strategic advisory</a:t>
            </a:r>
            <a:endParaRPr lang="en-ZA" sz="1300" b="1" dirty="0">
              <a:solidFill>
                <a:prstClr val="white"/>
              </a:solidFill>
              <a:latin typeface="Myriad Pro Light"/>
            </a:endParaRPr>
          </a:p>
        </p:txBody>
      </p:sp>
      <p:sp>
        <p:nvSpPr>
          <p:cNvPr id="12" name="Rectangle 11"/>
          <p:cNvSpPr/>
          <p:nvPr/>
        </p:nvSpPr>
        <p:spPr>
          <a:xfrm>
            <a:off x="6513255" y="1100140"/>
            <a:ext cx="2476113" cy="489297"/>
          </a:xfrm>
          <a:prstGeom prst="rect">
            <a:avLst/>
          </a:prstGeom>
          <a:solidFill>
            <a:schemeClr val="bg1">
              <a:lumMod val="75000"/>
            </a:schemeClr>
          </a:solidFill>
          <a:ln w="190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defTabSz="457200"/>
            <a:r>
              <a:rPr lang="en-US" sz="1300" b="1" dirty="0" smtClean="0">
                <a:solidFill>
                  <a:prstClr val="white"/>
                </a:solidFill>
                <a:latin typeface="Myriad Pro Light"/>
              </a:rPr>
              <a:t>SMME advisory </a:t>
            </a:r>
            <a:endParaRPr lang="en-ZA" sz="1300" b="1" dirty="0">
              <a:solidFill>
                <a:prstClr val="white"/>
              </a:solidFill>
              <a:latin typeface="Myriad Pro Light"/>
            </a:endParaRPr>
          </a:p>
        </p:txBody>
      </p:sp>
      <p:sp>
        <p:nvSpPr>
          <p:cNvPr id="3" name="Rectangle 12"/>
          <p:cNvSpPr txBox="1"/>
          <p:nvPr/>
        </p:nvSpPr>
        <p:spPr>
          <a:xfrm>
            <a:off x="226156" y="1684915"/>
            <a:ext cx="3462032" cy="41703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1224"/>
              </a:spcBef>
              <a:buClr>
                <a:srgbClr val="1F497D"/>
              </a:buClr>
            </a:pPr>
            <a:r>
              <a:rPr lang="en-ZA" sz="1300" dirty="0">
                <a:solidFill>
                  <a:prstClr val="black"/>
                </a:solidFill>
                <a:latin typeface="Myriad Pro Light"/>
              </a:rPr>
              <a:t>Provide strategic support to the senior leadership on the impact of BBBEE decisions on the business</a:t>
            </a:r>
          </a:p>
          <a:p>
            <a:pPr lvl="1">
              <a:spcBef>
                <a:spcPts val="1224"/>
              </a:spcBef>
              <a:buClr>
                <a:srgbClr val="1F497D"/>
              </a:buClr>
            </a:pPr>
            <a:r>
              <a:rPr lang="en-ZA" sz="1300" dirty="0">
                <a:solidFill>
                  <a:prstClr val="black"/>
                </a:solidFill>
                <a:latin typeface="Myriad Pro Light"/>
              </a:rPr>
              <a:t>Integrate Transformation strategy and corporate strategy to ensure alignment</a:t>
            </a:r>
          </a:p>
          <a:p>
            <a:pPr lvl="1">
              <a:spcBef>
                <a:spcPts val="1224"/>
              </a:spcBef>
              <a:buClr>
                <a:srgbClr val="1F497D"/>
              </a:buClr>
            </a:pPr>
            <a:r>
              <a:rPr lang="en-ZA" sz="1300" dirty="0">
                <a:solidFill>
                  <a:prstClr val="black"/>
                </a:solidFill>
                <a:latin typeface="Myriad Pro Light"/>
              </a:rPr>
              <a:t>Scenario test individual scorecard elements to determine the maturity of each element</a:t>
            </a:r>
          </a:p>
          <a:p>
            <a:pPr lvl="1">
              <a:spcBef>
                <a:spcPts val="1224"/>
              </a:spcBef>
              <a:buClr>
                <a:srgbClr val="1F497D"/>
              </a:buClr>
            </a:pPr>
            <a:r>
              <a:rPr lang="en-ZA" sz="1300" dirty="0">
                <a:solidFill>
                  <a:prstClr val="black"/>
                </a:solidFill>
                <a:latin typeface="Myriad Pro Light"/>
              </a:rPr>
              <a:t>Designing Transformation glide paths for each element, and for the business as a whole to achieve a desired level over time</a:t>
            </a:r>
          </a:p>
          <a:p>
            <a:pPr lvl="1">
              <a:spcBef>
                <a:spcPts val="1224"/>
              </a:spcBef>
              <a:buClr>
                <a:srgbClr val="1F497D"/>
              </a:buClr>
            </a:pPr>
            <a:r>
              <a:rPr lang="en-ZA" sz="1300" dirty="0">
                <a:solidFill>
                  <a:prstClr val="black"/>
                </a:solidFill>
                <a:latin typeface="Myriad Pro Light"/>
              </a:rPr>
              <a:t>Detailed scorecard element strategy and contributing programme design</a:t>
            </a:r>
          </a:p>
          <a:p>
            <a:pPr lvl="1">
              <a:spcBef>
                <a:spcPts val="1224"/>
              </a:spcBef>
              <a:buClr>
                <a:srgbClr val="1F497D"/>
              </a:buClr>
            </a:pPr>
            <a:r>
              <a:rPr lang="en-ZA" sz="1300" dirty="0">
                <a:solidFill>
                  <a:prstClr val="black"/>
                </a:solidFill>
                <a:latin typeface="Myriad Pro Light"/>
              </a:rPr>
              <a:t>Designing measurement and evaluation tools to monitor the impact of recommendations</a:t>
            </a:r>
            <a:endParaRPr lang="en-US" sz="1300" dirty="0">
              <a:solidFill>
                <a:prstClr val="black"/>
              </a:solidFill>
              <a:latin typeface="Myriad Pro Light"/>
            </a:endParaRPr>
          </a:p>
        </p:txBody>
      </p:sp>
      <p:sp>
        <p:nvSpPr>
          <p:cNvPr id="15" name="Rectangle 12"/>
          <p:cNvSpPr txBox="1"/>
          <p:nvPr/>
        </p:nvSpPr>
        <p:spPr>
          <a:xfrm>
            <a:off x="4028169" y="1684914"/>
            <a:ext cx="2277805" cy="20159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1224"/>
              </a:spcBef>
              <a:buClr>
                <a:srgbClr val="1F497D"/>
              </a:buClr>
            </a:pPr>
            <a:r>
              <a:rPr lang="en-US" sz="1300" dirty="0">
                <a:solidFill>
                  <a:prstClr val="black"/>
                </a:solidFill>
                <a:latin typeface="Myriad Pro Light"/>
              </a:rPr>
              <a:t>Due diligence</a:t>
            </a:r>
            <a:endParaRPr lang="en-ZA" sz="1300" dirty="0">
              <a:solidFill>
                <a:prstClr val="black"/>
              </a:solidFill>
              <a:latin typeface="Myriad Pro Light"/>
            </a:endParaRPr>
          </a:p>
          <a:p>
            <a:pPr lvl="1">
              <a:spcBef>
                <a:spcPts val="1224"/>
              </a:spcBef>
              <a:buClr>
                <a:srgbClr val="1F497D"/>
              </a:buClr>
            </a:pPr>
            <a:r>
              <a:rPr lang="en-US" sz="1300" dirty="0">
                <a:solidFill>
                  <a:prstClr val="black"/>
                </a:solidFill>
                <a:latin typeface="Myriad Pro Light"/>
              </a:rPr>
              <a:t>Market research reports</a:t>
            </a:r>
            <a:endParaRPr lang="en-ZA" sz="1300" dirty="0">
              <a:solidFill>
                <a:prstClr val="black"/>
              </a:solidFill>
              <a:latin typeface="Myriad Pro Light"/>
            </a:endParaRPr>
          </a:p>
          <a:p>
            <a:pPr lvl="1">
              <a:spcBef>
                <a:spcPts val="1224"/>
              </a:spcBef>
              <a:buClr>
                <a:srgbClr val="1F497D"/>
              </a:buClr>
            </a:pPr>
            <a:r>
              <a:rPr lang="en-US" sz="1300" dirty="0">
                <a:solidFill>
                  <a:prstClr val="black"/>
                </a:solidFill>
                <a:latin typeface="Myriad Pro Light"/>
              </a:rPr>
              <a:t>Foreign entry partnerships </a:t>
            </a:r>
            <a:endParaRPr lang="en-ZA" sz="1300" dirty="0">
              <a:solidFill>
                <a:prstClr val="black"/>
              </a:solidFill>
              <a:latin typeface="Myriad Pro Light"/>
            </a:endParaRPr>
          </a:p>
          <a:p>
            <a:pPr lvl="1">
              <a:spcBef>
                <a:spcPts val="1224"/>
              </a:spcBef>
              <a:buClr>
                <a:srgbClr val="1F497D"/>
              </a:buClr>
            </a:pPr>
            <a:r>
              <a:rPr lang="en-US" sz="1300" dirty="0">
                <a:solidFill>
                  <a:prstClr val="black"/>
                </a:solidFill>
                <a:latin typeface="Myriad Pro Light"/>
              </a:rPr>
              <a:t>Market entry strategies</a:t>
            </a:r>
          </a:p>
          <a:p>
            <a:pPr lvl="1">
              <a:spcBef>
                <a:spcPts val="1224"/>
              </a:spcBef>
              <a:buClr>
                <a:srgbClr val="1F497D"/>
              </a:buClr>
            </a:pPr>
            <a:r>
              <a:rPr lang="en-US" sz="1300" dirty="0">
                <a:solidFill>
                  <a:prstClr val="black"/>
                </a:solidFill>
                <a:latin typeface="Myriad Pro Light"/>
              </a:rPr>
              <a:t>Productivity benchmarking and Lean improvement</a:t>
            </a:r>
          </a:p>
        </p:txBody>
      </p:sp>
      <p:sp>
        <p:nvSpPr>
          <p:cNvPr id="16" name="Rectangle 12"/>
          <p:cNvSpPr txBox="1"/>
          <p:nvPr/>
        </p:nvSpPr>
        <p:spPr>
          <a:xfrm>
            <a:off x="6611940" y="1684914"/>
            <a:ext cx="2277806" cy="31416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nSpc>
                <a:spcPct val="110000"/>
              </a:lnSpc>
              <a:spcBef>
                <a:spcPts val="1224"/>
              </a:spcBef>
              <a:buClr>
                <a:srgbClr val="1F497D"/>
              </a:buClr>
            </a:pPr>
            <a:r>
              <a:rPr lang="en-US" sz="1300" dirty="0">
                <a:solidFill>
                  <a:prstClr val="black"/>
                </a:solidFill>
                <a:latin typeface="Myriad Pro Light"/>
              </a:rPr>
              <a:t>Transfer skills and build capabilities in finance and value creation as part of enterprise development plans </a:t>
            </a:r>
            <a:endParaRPr lang="en-ZA" sz="1300" dirty="0">
              <a:solidFill>
                <a:prstClr val="black"/>
              </a:solidFill>
              <a:latin typeface="Myriad Pro Light"/>
            </a:endParaRPr>
          </a:p>
          <a:p>
            <a:pPr lvl="1">
              <a:lnSpc>
                <a:spcPct val="110000"/>
              </a:lnSpc>
              <a:spcBef>
                <a:spcPts val="1224"/>
              </a:spcBef>
              <a:buClr>
                <a:srgbClr val="1F497D"/>
              </a:buClr>
            </a:pPr>
            <a:r>
              <a:rPr lang="en-US" sz="1300" dirty="0">
                <a:solidFill>
                  <a:prstClr val="black"/>
                </a:solidFill>
                <a:latin typeface="Myriad Pro Light"/>
              </a:rPr>
              <a:t>Equip SMMEs with toolkit to develop EMEs within their supply chains – Ubuntu in Business</a:t>
            </a:r>
            <a:endParaRPr lang="en-ZA" sz="1300" dirty="0">
              <a:solidFill>
                <a:prstClr val="black"/>
              </a:solidFill>
              <a:latin typeface="Myriad Pro Light"/>
            </a:endParaRPr>
          </a:p>
          <a:p>
            <a:pPr lvl="1">
              <a:lnSpc>
                <a:spcPct val="110000"/>
              </a:lnSpc>
              <a:spcBef>
                <a:spcPts val="1224"/>
              </a:spcBef>
              <a:buClr>
                <a:srgbClr val="1F497D"/>
              </a:buClr>
            </a:pPr>
            <a:r>
              <a:rPr lang="en-US" sz="1300" dirty="0">
                <a:solidFill>
                  <a:prstClr val="black"/>
                </a:solidFill>
                <a:latin typeface="Myriad Pro Light"/>
              </a:rPr>
              <a:t>Identify partnership synergies between SMMEs and other corporate entities</a:t>
            </a:r>
            <a:endParaRPr lang="en-ZA" sz="1300" dirty="0">
              <a:solidFill>
                <a:prstClr val="black"/>
              </a:solidFill>
              <a:latin typeface="Myriad Pro Light"/>
            </a:endParaRPr>
          </a:p>
        </p:txBody>
      </p:sp>
    </p:spTree>
    <p:extLst>
      <p:ext uri="{BB962C8B-B14F-4D97-AF65-F5344CB8AC3E}">
        <p14:creationId xmlns:p14="http://schemas.microsoft.com/office/powerpoint/2010/main" val="341276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70432284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6151"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How we do it:  BBBEE strategic advisory</a:t>
            </a:r>
            <a:endParaRPr lang="en-US" dirty="0"/>
          </a:p>
        </p:txBody>
      </p:sp>
      <p:sp>
        <p:nvSpPr>
          <p:cNvPr id="17" name="Rectangle 6"/>
          <p:cNvSpPr txBox="1"/>
          <p:nvPr/>
        </p:nvSpPr>
        <p:spPr>
          <a:xfrm>
            <a:off x="101806" y="998677"/>
            <a:ext cx="8045498"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1F497D"/>
              </a:buClr>
            </a:pPr>
            <a:r>
              <a:rPr lang="en-US" b="1" dirty="0">
                <a:solidFill>
                  <a:srgbClr val="FFAF1D"/>
                </a:solidFill>
                <a:latin typeface="Myriad Pro Light"/>
                <a:cs typeface="Myriad Pro Light"/>
              </a:rPr>
              <a:t>We follow an </a:t>
            </a:r>
            <a:r>
              <a:rPr lang="en-US" b="1" dirty="0" smtClean="0">
                <a:solidFill>
                  <a:srgbClr val="FFAF1D"/>
                </a:solidFill>
                <a:latin typeface="Myriad Pro Light"/>
                <a:cs typeface="Myriad Pro Light"/>
              </a:rPr>
              <a:t>8-step </a:t>
            </a:r>
            <a:r>
              <a:rPr lang="en-US" b="1" dirty="0">
                <a:solidFill>
                  <a:srgbClr val="FFAF1D"/>
                </a:solidFill>
                <a:latin typeface="Myriad Pro Light"/>
                <a:cs typeface="Myriad Pro Light"/>
              </a:rPr>
              <a:t>process in our BBBEE strategic advisory:</a:t>
            </a:r>
          </a:p>
        </p:txBody>
      </p:sp>
      <p:sp>
        <p:nvSpPr>
          <p:cNvPr id="18" name="Rectangle 6"/>
          <p:cNvSpPr txBox="1"/>
          <p:nvPr/>
        </p:nvSpPr>
        <p:spPr>
          <a:xfrm>
            <a:off x="218326" y="1416188"/>
            <a:ext cx="8707197" cy="43396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344487" lvl="1" indent="-342900">
              <a:spcBef>
                <a:spcPts val="612"/>
              </a:spcBef>
              <a:buClr>
                <a:srgbClr val="1F497D"/>
              </a:buClr>
              <a:buFont typeface="+mj-lt"/>
              <a:buAutoNum type="arabicPeriod"/>
            </a:pPr>
            <a:r>
              <a:rPr lang="en-US" sz="1300" dirty="0">
                <a:solidFill>
                  <a:prstClr val="black"/>
                </a:solidFill>
                <a:latin typeface="Myriad Pro Light"/>
              </a:rPr>
              <a:t>Post </a:t>
            </a:r>
            <a:r>
              <a:rPr lang="en-US" sz="1300" dirty="0" smtClean="0">
                <a:solidFill>
                  <a:prstClr val="black"/>
                </a:solidFill>
                <a:latin typeface="Myriad Pro Light"/>
              </a:rPr>
              <a:t>conduction of an impact assessment, </a:t>
            </a:r>
            <a:r>
              <a:rPr lang="en-US" sz="1300" dirty="0">
                <a:solidFill>
                  <a:prstClr val="black"/>
                </a:solidFill>
                <a:latin typeface="Myriad Pro Light"/>
              </a:rPr>
              <a:t>we model scenarios to identify </a:t>
            </a:r>
            <a:r>
              <a:rPr lang="en-US" sz="1300" b="1" dirty="0">
                <a:solidFill>
                  <a:srgbClr val="FFAF1D"/>
                </a:solidFill>
                <a:latin typeface="Myriad Pro Light"/>
                <a:cs typeface="Myriad Pro Light"/>
              </a:rPr>
              <a:t>different levers </a:t>
            </a:r>
            <a:r>
              <a:rPr lang="en-US" sz="1300" dirty="0">
                <a:solidFill>
                  <a:prstClr val="black"/>
                </a:solidFill>
                <a:latin typeface="Myriad Pro Light"/>
              </a:rPr>
              <a:t>that a client can pull to improve their BBBEE score</a:t>
            </a:r>
          </a:p>
          <a:p>
            <a:pPr marL="344487" lvl="1" indent="-342900">
              <a:spcBef>
                <a:spcPts val="612"/>
              </a:spcBef>
              <a:buClr>
                <a:srgbClr val="1F497D"/>
              </a:buClr>
              <a:buFont typeface="+mj-lt"/>
              <a:buAutoNum type="arabicPeriod"/>
            </a:pPr>
            <a:r>
              <a:rPr lang="en-US" sz="1300" dirty="0">
                <a:solidFill>
                  <a:prstClr val="black"/>
                </a:solidFill>
                <a:latin typeface="Myriad Pro Light"/>
              </a:rPr>
              <a:t>We then agree with the client on a realistic </a:t>
            </a:r>
            <a:r>
              <a:rPr lang="en-US" sz="1300" b="1" dirty="0">
                <a:solidFill>
                  <a:srgbClr val="FFAF1D"/>
                </a:solidFill>
                <a:latin typeface="Myriad Pro Light"/>
                <a:cs typeface="Myriad Pro Light"/>
              </a:rPr>
              <a:t>aspirational BBBEE target</a:t>
            </a:r>
          </a:p>
          <a:p>
            <a:pPr marL="344487" lvl="1" indent="-342900">
              <a:spcBef>
                <a:spcPts val="612"/>
              </a:spcBef>
              <a:buClr>
                <a:srgbClr val="1F497D"/>
              </a:buClr>
              <a:buFont typeface="+mj-lt"/>
              <a:buAutoNum type="arabicPeriod"/>
            </a:pPr>
            <a:r>
              <a:rPr lang="en-US" sz="1300" dirty="0">
                <a:solidFill>
                  <a:prstClr val="black"/>
                </a:solidFill>
                <a:latin typeface="Myriad Pro Light"/>
              </a:rPr>
              <a:t>We carry out </a:t>
            </a:r>
            <a:r>
              <a:rPr lang="en-US" sz="1300" b="1" dirty="0">
                <a:solidFill>
                  <a:srgbClr val="FFAF1D"/>
                </a:solidFill>
                <a:latin typeface="Myriad Pro Light"/>
                <a:cs typeface="Myriad Pro Light"/>
              </a:rPr>
              <a:t>a thorough diagnostic of existing programmes </a:t>
            </a:r>
            <a:r>
              <a:rPr lang="en-US" sz="1300" dirty="0">
                <a:solidFill>
                  <a:prstClr val="black"/>
                </a:solidFill>
                <a:latin typeface="Myriad Pro Light"/>
              </a:rPr>
              <a:t>and identify opportunities to scale these </a:t>
            </a:r>
          </a:p>
          <a:p>
            <a:pPr marL="344487" lvl="1" indent="-342900">
              <a:spcBef>
                <a:spcPts val="612"/>
              </a:spcBef>
              <a:buClr>
                <a:srgbClr val="1F497D"/>
              </a:buClr>
              <a:buFont typeface="+mj-lt"/>
              <a:buAutoNum type="arabicPeriod"/>
            </a:pPr>
            <a:r>
              <a:rPr lang="en-US" sz="1300" dirty="0">
                <a:solidFill>
                  <a:prstClr val="black"/>
                </a:solidFill>
                <a:latin typeface="Myriad Pro Light"/>
              </a:rPr>
              <a:t>We collaborate with the client to </a:t>
            </a:r>
            <a:r>
              <a:rPr lang="en-US" sz="1300" b="1" dirty="0">
                <a:solidFill>
                  <a:srgbClr val="FFAF1D"/>
                </a:solidFill>
                <a:latin typeface="Myriad Pro Light"/>
                <a:cs typeface="Myriad Pro Light"/>
              </a:rPr>
              <a:t>design a full suite of programmes </a:t>
            </a:r>
            <a:r>
              <a:rPr lang="en-US" sz="1300" dirty="0">
                <a:solidFill>
                  <a:prstClr val="black"/>
                </a:solidFill>
                <a:latin typeface="Myriad Pro Light"/>
              </a:rPr>
              <a:t>to capture the opportunities identified in the scorecard. Here we work very closely with the client's transformation team to ensure maximum skills transfer and continuity</a:t>
            </a:r>
          </a:p>
          <a:p>
            <a:pPr marL="344487" lvl="1" indent="-342900">
              <a:spcBef>
                <a:spcPts val="612"/>
              </a:spcBef>
              <a:buClr>
                <a:srgbClr val="1F497D"/>
              </a:buClr>
              <a:buFont typeface="+mj-lt"/>
              <a:buAutoNum type="arabicPeriod"/>
            </a:pPr>
            <a:r>
              <a:rPr lang="en-US" sz="1300" dirty="0">
                <a:solidFill>
                  <a:prstClr val="black"/>
                </a:solidFill>
                <a:latin typeface="Myriad Pro Light"/>
              </a:rPr>
              <a:t>Having agreed on programmes to run, we  help the client set up a </a:t>
            </a:r>
            <a:r>
              <a:rPr lang="en-US" sz="1300" b="1" dirty="0">
                <a:solidFill>
                  <a:srgbClr val="FFAF1D"/>
                </a:solidFill>
                <a:latin typeface="Myriad Pro Light"/>
                <a:cs typeface="Myriad Pro Light"/>
              </a:rPr>
              <a:t>project management office </a:t>
            </a:r>
            <a:r>
              <a:rPr lang="en-US" sz="1300" dirty="0">
                <a:solidFill>
                  <a:prstClr val="black"/>
                </a:solidFill>
                <a:latin typeface="Myriad Pro Light"/>
              </a:rPr>
              <a:t>to drive programme delivery. It is encouraged that this be driven by the client's current resources, to ensure cost effectiveness</a:t>
            </a:r>
          </a:p>
          <a:p>
            <a:pPr marL="344487" lvl="1" indent="-342900">
              <a:spcBef>
                <a:spcPts val="612"/>
              </a:spcBef>
              <a:buClr>
                <a:srgbClr val="1F497D"/>
              </a:buClr>
              <a:buFont typeface="+mj-lt"/>
              <a:buAutoNum type="arabicPeriod"/>
            </a:pPr>
            <a:r>
              <a:rPr lang="en-US" sz="1300" dirty="0">
                <a:solidFill>
                  <a:prstClr val="black"/>
                </a:solidFill>
                <a:latin typeface="Myriad Pro Light"/>
              </a:rPr>
              <a:t>Upon programme kickoff, we </a:t>
            </a:r>
            <a:r>
              <a:rPr lang="en-US" sz="1300" b="1" dirty="0">
                <a:solidFill>
                  <a:srgbClr val="FFAF1D"/>
                </a:solidFill>
                <a:latin typeface="Myriad Pro Light"/>
                <a:cs typeface="Myriad Pro Light"/>
              </a:rPr>
              <a:t>monitor progress </a:t>
            </a:r>
            <a:r>
              <a:rPr lang="en-US" sz="1300" dirty="0">
                <a:solidFill>
                  <a:prstClr val="black"/>
                </a:solidFill>
                <a:latin typeface="Myriad Pro Light"/>
              </a:rPr>
              <a:t>to ensure that the programme is performing in line with expectations, and we would incorporate course correction strategies as we gather insights from the programme roll out</a:t>
            </a:r>
          </a:p>
          <a:p>
            <a:pPr marL="344487" lvl="1" indent="-342900">
              <a:spcBef>
                <a:spcPts val="612"/>
              </a:spcBef>
              <a:buClr>
                <a:srgbClr val="1F497D"/>
              </a:buClr>
              <a:buFont typeface="+mj-lt"/>
              <a:buAutoNum type="arabicPeriod"/>
            </a:pPr>
            <a:r>
              <a:rPr lang="en-US" sz="1300" dirty="0">
                <a:solidFill>
                  <a:prstClr val="black"/>
                </a:solidFill>
                <a:latin typeface="Myriad Pro Light"/>
              </a:rPr>
              <a:t>We then </a:t>
            </a:r>
            <a:r>
              <a:rPr lang="en-US" sz="1300" b="1" dirty="0">
                <a:solidFill>
                  <a:srgbClr val="FFAF1D"/>
                </a:solidFill>
                <a:latin typeface="Myriad Pro Light"/>
                <a:cs typeface="Myriad Pro Light"/>
              </a:rPr>
              <a:t>compile interim ratings</a:t>
            </a:r>
            <a:r>
              <a:rPr lang="en-US" sz="1300" dirty="0">
                <a:solidFill>
                  <a:prstClr val="black"/>
                </a:solidFill>
                <a:latin typeface="Myriad Pro Light"/>
              </a:rPr>
              <a:t>, similar to what a rating agency would do. We also help the client prepare for their next rating and challenge rating agencies should the determined rating fall below expectations</a:t>
            </a:r>
          </a:p>
          <a:p>
            <a:pPr marL="344487" lvl="1" indent="-342900">
              <a:spcBef>
                <a:spcPts val="612"/>
              </a:spcBef>
              <a:buClr>
                <a:srgbClr val="1F497D"/>
              </a:buClr>
              <a:buFont typeface="+mj-lt"/>
              <a:buAutoNum type="arabicPeriod"/>
            </a:pPr>
            <a:r>
              <a:rPr lang="en-US" sz="1300" dirty="0">
                <a:solidFill>
                  <a:prstClr val="black"/>
                </a:solidFill>
                <a:latin typeface="Myriad Pro Light"/>
              </a:rPr>
              <a:t>Partnering with an enterprise technology company, we also </a:t>
            </a:r>
            <a:r>
              <a:rPr lang="en-US" sz="1300" b="1" dirty="0">
                <a:solidFill>
                  <a:srgbClr val="FFAF1D"/>
                </a:solidFill>
                <a:latin typeface="Myriad Pro Light"/>
                <a:cs typeface="Myriad Pro Light"/>
              </a:rPr>
              <a:t>implement systems </a:t>
            </a:r>
            <a:r>
              <a:rPr lang="en-US" sz="1300" dirty="0">
                <a:solidFill>
                  <a:prstClr val="black"/>
                </a:solidFill>
                <a:latin typeface="Myriad Pro Light"/>
              </a:rPr>
              <a:t>to ease the burden of BBBEE data gathering and scenario testing going forward. The tool also makes pulling interim reports much easier. The incorporation of technology solutions is entirely at the option of the client</a:t>
            </a:r>
            <a:endParaRPr lang="en-US" sz="1300" b="1" dirty="0">
              <a:solidFill>
                <a:srgbClr val="1F497D"/>
              </a:solidFill>
              <a:latin typeface="Myriad Pro Light"/>
            </a:endParaRPr>
          </a:p>
        </p:txBody>
      </p:sp>
    </p:spTree>
    <p:extLst>
      <p:ext uri="{BB962C8B-B14F-4D97-AF65-F5344CB8AC3E}">
        <p14:creationId xmlns:p14="http://schemas.microsoft.com/office/powerpoint/2010/main" val="100551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Priority element: Ownership</a:t>
            </a:r>
            <a:endParaRPr lang="en-ZA" dirty="0"/>
          </a:p>
        </p:txBody>
      </p:sp>
      <p:sp>
        <p:nvSpPr>
          <p:cNvPr id="3" name="Content Placeholder 2"/>
          <p:cNvSpPr>
            <a:spLocks noGrp="1"/>
          </p:cNvSpPr>
          <p:nvPr>
            <p:ph idx="1"/>
          </p:nvPr>
        </p:nvSpPr>
        <p:spPr/>
        <p:txBody>
          <a:bodyPr>
            <a:normAutofit fontScale="92500" lnSpcReduction="10000"/>
          </a:bodyPr>
          <a:lstStyle/>
          <a:p>
            <a:pPr>
              <a:buNone/>
            </a:pPr>
            <a:r>
              <a:rPr lang="en-ZA" dirty="0" smtClean="0"/>
              <a:t>Top of mind for the DTI</a:t>
            </a:r>
          </a:p>
          <a:p>
            <a:pPr lvl="1"/>
            <a:r>
              <a:rPr lang="en-ZA" u="sng" dirty="0" smtClean="0"/>
              <a:t>Meaningful</a:t>
            </a:r>
            <a:r>
              <a:rPr lang="en-ZA" dirty="0" smtClean="0"/>
              <a:t> broad-based inclusion in ownership i.e. directly holding equity, voting rights</a:t>
            </a:r>
          </a:p>
          <a:p>
            <a:pPr lvl="1"/>
            <a:r>
              <a:rPr lang="en-ZA" dirty="0" smtClean="0"/>
              <a:t>Economic value of equity participation i.e. voting rights, participation in dividends, share value appreciation in relation to the financing provided to acquire the shares, the release from third party obligations</a:t>
            </a:r>
          </a:p>
          <a:p>
            <a:pPr lvl="1"/>
            <a:r>
              <a:rPr lang="en-ZA" dirty="0" smtClean="0"/>
              <a:t>Broad beneficiary base which may include designated groups (e.g. black unemployed, youth, living with disabilities, rural/under-developed, military veterans), broad-based ownership schemes (e.g. communities) and broad-based employee schemes (i.e. fixed allocation, linked to performance)</a:t>
            </a:r>
          </a:p>
          <a:p>
            <a:pPr lvl="1"/>
            <a:r>
              <a:rPr lang="en-ZA" dirty="0" smtClean="0"/>
              <a:t>Additional benefits for bringing in new entrants (i.e. black participants who have not participated in the equity of another entity to the value of a  minimum of R50m)</a:t>
            </a:r>
          </a:p>
          <a:p>
            <a:endParaRPr lang="en-ZA" dirty="0" smtClean="0"/>
          </a:p>
          <a:p>
            <a:r>
              <a:rPr lang="en-ZA" dirty="0" smtClean="0"/>
              <a:t>There is a flow-through that may accrue due to the sale of assets, but this is dependent on who the asset is sold to. The onus is on the Measured Entity to track the hands the shares are in</a:t>
            </a:r>
          </a:p>
          <a:p>
            <a:pPr>
              <a:buNone/>
            </a:pPr>
            <a:endParaRPr lang="en-ZA" dirty="0" smtClean="0"/>
          </a:p>
          <a:p>
            <a:r>
              <a:rPr lang="en-ZA" dirty="0" smtClean="0"/>
              <a:t>Business should focus on inclusive, value adding schemes that allow black people the opportunity to make an economic contribution to the measured entity through their shareholding</a:t>
            </a:r>
            <a:endParaRPr lang="en-ZA" dirty="0"/>
          </a:p>
        </p:txBody>
      </p:sp>
      <p:sp>
        <p:nvSpPr>
          <p:cNvPr id="4" name="Slide Number Placeholder 3"/>
          <p:cNvSpPr>
            <a:spLocks noGrp="1"/>
          </p:cNvSpPr>
          <p:nvPr>
            <p:ph type="sldNum" sz="quarter" idx="12"/>
          </p:nvPr>
        </p:nvSpPr>
        <p:spPr/>
        <p:txBody>
          <a:bodyPr/>
          <a:lstStyle/>
          <a:p>
            <a:fld id="{DD4834B0-2501-7F4E-BCB2-A85810448D00}"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651598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1258</Words>
  <Application>Microsoft Office PowerPoint</Application>
  <PresentationFormat>On-screen Show (4:3)</PresentationFormat>
  <Paragraphs>147</Paragraphs>
  <Slides>14</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Office Theme</vt:lpstr>
      <vt:lpstr>1_Office Theme</vt:lpstr>
      <vt:lpstr>think-cell Slide</vt:lpstr>
      <vt:lpstr> WELCOME Framework for B-BBEE Implementation </vt:lpstr>
      <vt:lpstr>Program</vt:lpstr>
      <vt:lpstr>PowerPoint Presentation</vt:lpstr>
      <vt:lpstr>by SANEC Sekga, overview of B-BBEE Desk</vt:lpstr>
      <vt:lpstr>SANEC BBBEE Desk Seminar </vt:lpstr>
      <vt:lpstr>Who we are</vt:lpstr>
      <vt:lpstr>What we do</vt:lpstr>
      <vt:lpstr>How we do it:  BBBEE strategic advisory</vt:lpstr>
      <vt:lpstr>Priority element: Ownership</vt:lpstr>
      <vt:lpstr>Priority element: Preferential Procurement</vt:lpstr>
      <vt:lpstr>Leadership CVs</vt:lpstr>
      <vt:lpstr>Contact details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SANEC Business Directory Launch 2015</dc:title>
  <dc:creator>Marlon Drenth</dc:creator>
  <cp:lastModifiedBy>Hans</cp:lastModifiedBy>
  <cp:revision>15</cp:revision>
  <dcterms:created xsi:type="dcterms:W3CDTF">2015-05-11T10:48:51Z</dcterms:created>
  <dcterms:modified xsi:type="dcterms:W3CDTF">2015-06-29T13:49:40Z</dcterms:modified>
</cp:coreProperties>
</file>